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6"/>
  </p:notesMasterIdLst>
  <p:handoutMasterIdLst>
    <p:handoutMasterId r:id="rId27"/>
  </p:handoutMasterIdLst>
  <p:sldIdLst>
    <p:sldId id="372" r:id="rId2"/>
    <p:sldId id="361" r:id="rId3"/>
    <p:sldId id="380" r:id="rId4"/>
    <p:sldId id="391" r:id="rId5"/>
    <p:sldId id="381" r:id="rId6"/>
    <p:sldId id="382" r:id="rId7"/>
    <p:sldId id="364" r:id="rId8"/>
    <p:sldId id="353" r:id="rId9"/>
    <p:sldId id="283" r:id="rId10"/>
    <p:sldId id="257" r:id="rId11"/>
    <p:sldId id="392" r:id="rId12"/>
    <p:sldId id="258" r:id="rId13"/>
    <p:sldId id="328" r:id="rId14"/>
    <p:sldId id="329" r:id="rId15"/>
    <p:sldId id="370" r:id="rId16"/>
    <p:sldId id="337" r:id="rId17"/>
    <p:sldId id="338" r:id="rId18"/>
    <p:sldId id="340" r:id="rId19"/>
    <p:sldId id="342" r:id="rId20"/>
    <p:sldId id="344" r:id="rId21"/>
    <p:sldId id="346" r:id="rId22"/>
    <p:sldId id="348" r:id="rId23"/>
    <p:sldId id="350" r:id="rId24"/>
    <p:sldId id="352" r:id="rId25"/>
  </p:sldIdLst>
  <p:sldSz cx="9144000" cy="6858000" type="screen4x3"/>
  <p:notesSz cx="6735763" cy="9866313"/>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5009"/>
    <a:srgbClr val="D8601E"/>
    <a:srgbClr val="F006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258" autoAdjust="0"/>
  </p:normalViewPr>
  <p:slideViewPr>
    <p:cSldViewPr>
      <p:cViewPr varScale="1">
        <p:scale>
          <a:sx n="73" d="100"/>
          <a:sy n="73" d="100"/>
        </p:scale>
        <p:origin x="129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18831" cy="493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38915" name="Rectangle 3"/>
          <p:cNvSpPr>
            <a:spLocks noGrp="1" noChangeArrowheads="1"/>
          </p:cNvSpPr>
          <p:nvPr>
            <p:ph type="dt" sz="quarter" idx="1"/>
          </p:nvPr>
        </p:nvSpPr>
        <p:spPr bwMode="auto">
          <a:xfrm>
            <a:off x="3815373" y="0"/>
            <a:ext cx="2918831" cy="493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38916" name="Rectangle 4"/>
          <p:cNvSpPr>
            <a:spLocks noGrp="1" noChangeArrowheads="1"/>
          </p:cNvSpPr>
          <p:nvPr>
            <p:ph type="ftr" sz="quarter" idx="2"/>
          </p:nvPr>
        </p:nvSpPr>
        <p:spPr bwMode="auto">
          <a:xfrm>
            <a:off x="0" y="9371285"/>
            <a:ext cx="2918831" cy="493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38917" name="Rectangle 5"/>
          <p:cNvSpPr>
            <a:spLocks noGrp="1" noChangeArrowheads="1"/>
          </p:cNvSpPr>
          <p:nvPr>
            <p:ph type="sldNum" sz="quarter" idx="3"/>
          </p:nvPr>
        </p:nvSpPr>
        <p:spPr bwMode="auto">
          <a:xfrm>
            <a:off x="3815373" y="9371285"/>
            <a:ext cx="2918831" cy="493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6AE37454-3BFA-40A7-B93F-BC8087145373}" type="slidenum">
              <a:rPr lang="en-US"/>
              <a:pPr>
                <a:defRPr/>
              </a:pPr>
              <a:t>‹#›</a:t>
            </a:fld>
            <a:endParaRPr lang="en-US"/>
          </a:p>
        </p:txBody>
      </p:sp>
    </p:spTree>
    <p:extLst>
      <p:ext uri="{BB962C8B-B14F-4D97-AF65-F5344CB8AC3E}">
        <p14:creationId xmlns:p14="http://schemas.microsoft.com/office/powerpoint/2010/main" val="1065294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bwMode="auto">
          <a:xfrm>
            <a:off x="0" y="0"/>
            <a:ext cx="2918831" cy="493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142339" name="Rectangle 3"/>
          <p:cNvSpPr>
            <a:spLocks noGrp="1" noChangeArrowheads="1"/>
          </p:cNvSpPr>
          <p:nvPr>
            <p:ph type="dt" idx="1"/>
          </p:nvPr>
        </p:nvSpPr>
        <p:spPr bwMode="auto">
          <a:xfrm>
            <a:off x="3815373" y="0"/>
            <a:ext cx="2918831" cy="493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57348" name="Rectangle 4"/>
          <p:cNvSpPr>
            <a:spLocks noGrp="1" noRot="1" noChangeAspect="1" noChangeArrowheads="1" noTextEdit="1"/>
          </p:cNvSpPr>
          <p:nvPr>
            <p:ph type="sldImg" idx="2"/>
          </p:nvPr>
        </p:nvSpPr>
        <p:spPr bwMode="auto">
          <a:xfrm>
            <a:off x="901700" y="739775"/>
            <a:ext cx="4932363" cy="3700463"/>
          </a:xfrm>
          <a:prstGeom prst="rect">
            <a:avLst/>
          </a:prstGeom>
          <a:noFill/>
          <a:ln w="9525">
            <a:solidFill>
              <a:srgbClr val="000000"/>
            </a:solidFill>
            <a:miter lim="800000"/>
            <a:headEnd/>
            <a:tailEnd/>
          </a:ln>
          <a:effectLst/>
        </p:spPr>
      </p:sp>
      <p:sp>
        <p:nvSpPr>
          <p:cNvPr id="142341" name="Rectangle 5"/>
          <p:cNvSpPr>
            <a:spLocks noGrp="1" noChangeArrowheads="1"/>
          </p:cNvSpPr>
          <p:nvPr>
            <p:ph type="body" sz="quarter" idx="3"/>
          </p:nvPr>
        </p:nvSpPr>
        <p:spPr bwMode="auto">
          <a:xfrm>
            <a:off x="673577" y="4686499"/>
            <a:ext cx="5388610" cy="4439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2342" name="Rectangle 6"/>
          <p:cNvSpPr>
            <a:spLocks noGrp="1" noChangeArrowheads="1"/>
          </p:cNvSpPr>
          <p:nvPr>
            <p:ph type="ftr" sz="quarter" idx="4"/>
          </p:nvPr>
        </p:nvSpPr>
        <p:spPr bwMode="auto">
          <a:xfrm>
            <a:off x="0" y="9371285"/>
            <a:ext cx="2918831" cy="493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142343" name="Rectangle 7"/>
          <p:cNvSpPr>
            <a:spLocks noGrp="1" noChangeArrowheads="1"/>
          </p:cNvSpPr>
          <p:nvPr>
            <p:ph type="sldNum" sz="quarter" idx="5"/>
          </p:nvPr>
        </p:nvSpPr>
        <p:spPr bwMode="auto">
          <a:xfrm>
            <a:off x="3815373" y="9371285"/>
            <a:ext cx="2918831" cy="493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DDFC12E5-882F-47B4-AC2D-EBFBA80FC6BF}" type="slidenum">
              <a:rPr lang="en-US"/>
              <a:pPr>
                <a:defRPr/>
              </a:pPr>
              <a:t>‹#›</a:t>
            </a:fld>
            <a:endParaRPr lang="en-US"/>
          </a:p>
        </p:txBody>
      </p:sp>
    </p:spTree>
    <p:extLst>
      <p:ext uri="{BB962C8B-B14F-4D97-AF65-F5344CB8AC3E}">
        <p14:creationId xmlns:p14="http://schemas.microsoft.com/office/powerpoint/2010/main" val="10828419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miter lim="800000"/>
            <a:headEnd/>
            <a:tailEnd/>
          </a:ln>
        </p:spPr>
        <p:txBody>
          <a:bodyPr/>
          <a:lstStyle/>
          <a:p>
            <a:fld id="{97190392-3C5F-443E-B4F8-34C9E1F90BEF}" type="slidenum">
              <a:rPr lang="en-US" smtClean="0"/>
              <a:pPr/>
              <a:t>7</a:t>
            </a:fld>
            <a:endParaRPr lang="en-U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eaLnBrk="1" hangingPunct="1"/>
            <a:r>
              <a:rPr lang="en-US" i="1" smtClean="0"/>
              <a:t>contiguous zone</a:t>
            </a:r>
            <a:r>
              <a:rPr lang="en-US" smtClean="0"/>
              <a:t> : A zone of the sea beyond the territorial seas of a nation, over which it claims exclusive rights.</a:t>
            </a:r>
            <a:br>
              <a:rPr lang="en-US" smtClean="0"/>
            </a:br>
            <a:endParaRPr lang="en-US" smtClean="0"/>
          </a:p>
        </p:txBody>
      </p:sp>
    </p:spTree>
    <p:extLst>
      <p:ext uri="{BB962C8B-B14F-4D97-AF65-F5344CB8AC3E}">
        <p14:creationId xmlns:p14="http://schemas.microsoft.com/office/powerpoint/2010/main" val="1746637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SG" altLang="en-US" smtClean="0"/>
              <a:t>Introduction to Geography and History</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cs typeface="Times New Roman" panose="02020603050405020304" pitchFamily="18" charset="0"/>
              </a:defRPr>
            </a:lvl1pPr>
            <a:lvl2pPr marL="742950" indent="-285750">
              <a:defRPr sz="2400">
                <a:solidFill>
                  <a:schemeClr val="tx1"/>
                </a:solidFill>
                <a:latin typeface="Times New Roman" panose="02020603050405020304" pitchFamily="18" charset="0"/>
                <a:cs typeface="Times New Roman" panose="02020603050405020304" pitchFamily="18" charset="0"/>
              </a:defRPr>
            </a:lvl2pPr>
            <a:lvl3pPr marL="1143000" indent="-228600">
              <a:defRPr sz="2400">
                <a:solidFill>
                  <a:schemeClr val="tx1"/>
                </a:solidFill>
                <a:latin typeface="Times New Roman" panose="02020603050405020304" pitchFamily="18" charset="0"/>
                <a:cs typeface="Times New Roman" panose="02020603050405020304" pitchFamily="18" charset="0"/>
              </a:defRPr>
            </a:lvl3pPr>
            <a:lvl4pPr marL="1600200" indent="-228600">
              <a:defRPr sz="2400">
                <a:solidFill>
                  <a:schemeClr val="tx1"/>
                </a:solidFill>
                <a:latin typeface="Times New Roman" panose="02020603050405020304" pitchFamily="18" charset="0"/>
                <a:cs typeface="Times New Roman" panose="02020603050405020304" pitchFamily="18" charset="0"/>
              </a:defRPr>
            </a:lvl4pPr>
            <a:lvl5pPr marL="2057400" indent="-22860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fld id="{F5F32EBD-0B09-4D28-BED2-7E0EB5DB6EDC}" type="slidenum">
              <a:rPr lang="en-SG" altLang="en-US" sz="1200" smtClean="0"/>
              <a:pPr/>
              <a:t>11</a:t>
            </a:fld>
            <a:endParaRPr lang="en-SG" altLang="en-US" sz="1200" smtClean="0"/>
          </a:p>
        </p:txBody>
      </p:sp>
    </p:spTree>
    <p:extLst>
      <p:ext uri="{BB962C8B-B14F-4D97-AF65-F5344CB8AC3E}">
        <p14:creationId xmlns:p14="http://schemas.microsoft.com/office/powerpoint/2010/main" val="3319866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DFC12E5-882F-47B4-AC2D-EBFBA80FC6BF}" type="slidenum">
              <a:rPr lang="en-US" smtClean="0"/>
              <a:pPr>
                <a:defRPr/>
              </a:pPr>
              <a:t>18</a:t>
            </a:fld>
            <a:endParaRPr lang="en-US"/>
          </a:p>
        </p:txBody>
      </p:sp>
    </p:spTree>
    <p:extLst>
      <p:ext uri="{BB962C8B-B14F-4D97-AF65-F5344CB8AC3E}">
        <p14:creationId xmlns:p14="http://schemas.microsoft.com/office/powerpoint/2010/main" val="1585080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1746" name="Rectangle 2"/>
          <p:cNvSpPr>
            <a:spLocks noGrp="1" noChangeArrowheads="1"/>
          </p:cNvSpPr>
          <p:nvPr>
            <p:ph type="ctrTitle" sz="quarter"/>
          </p:nvPr>
        </p:nvSpPr>
        <p:spPr>
          <a:xfrm>
            <a:off x="685800" y="1676400"/>
            <a:ext cx="7772400" cy="1828800"/>
          </a:xfrm>
        </p:spPr>
        <p:txBody>
          <a:bodyPr/>
          <a:lstStyle>
            <a:lvl1pPr>
              <a:defRPr/>
            </a:lvl1pPr>
          </a:lstStyle>
          <a:p>
            <a:pPr lvl="0"/>
            <a:r>
              <a:rPr lang="en-US" noProof="0" smtClean="0"/>
              <a:t>Click to edit Master title style</a:t>
            </a:r>
          </a:p>
        </p:txBody>
      </p:sp>
      <p:sp>
        <p:nvSpPr>
          <p:cNvPr id="31747"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EA40E31-8D97-4494-B564-59113BF0E0D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FFAFBF2-02DD-45F9-9CC4-DCDC794614A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5A75835-B0DD-4BC8-83D8-22EA599A937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36E674C-2E02-4D43-8B49-517D21966C4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63F4D79-6E90-4C11-8D7E-41DCF6CAA34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04E8028-5BCA-45E0-A30A-30CB5DE0585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168EF12-7B40-45F1-BB20-2292F42E0B2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1E77224-39B8-4056-90A0-6FB7326FA62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A9CD35A-E05D-42A5-9FAE-A694976E7A1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2F5B296-23FE-4A42-B0AB-4550B6E12C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50AF03B-8434-4A6B-A274-CE2D2A248D7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bwMode="auto">
          <a:xfrm>
            <a:off x="457200" y="3810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23" name="Rectangle 3"/>
          <p:cNvSpPr>
            <a:spLocks noGrp="1" noChangeArrowheads="1"/>
          </p:cNvSpPr>
          <p:nvPr>
            <p:ph type="body" idx="1"/>
          </p:nvPr>
        </p:nvSpPr>
        <p:spPr bwMode="auto">
          <a:xfrm>
            <a:off x="457200" y="1981200"/>
            <a:ext cx="82296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2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latin typeface="Arial" charset="0"/>
              </a:defRPr>
            </a:lvl1pPr>
          </a:lstStyle>
          <a:p>
            <a:pPr>
              <a:defRPr/>
            </a:pPr>
            <a:endParaRPr lang="en-US"/>
          </a:p>
        </p:txBody>
      </p:sp>
      <p:sp>
        <p:nvSpPr>
          <p:cNvPr id="3072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latin typeface="Arial" charset="0"/>
              </a:defRPr>
            </a:lvl1pPr>
          </a:lstStyle>
          <a:p>
            <a:pPr>
              <a:defRPr/>
            </a:pPr>
            <a:endParaRPr lang="en-US"/>
          </a:p>
        </p:txBody>
      </p:sp>
      <p:sp>
        <p:nvSpPr>
          <p:cNvPr id="3072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latin typeface="Arial" charset="0"/>
              </a:defRPr>
            </a:lvl1pPr>
          </a:lstStyle>
          <a:p>
            <a:pPr>
              <a:defRPr/>
            </a:pPr>
            <a:fld id="{B378AFA6-F38B-4F59-931B-487CDDC5BBC6}"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hyperlink" Target="http://www.google.co.uk/url?sa=i&amp;rct=j&amp;q=&amp;esrc=s&amp;source=images&amp;cd=&amp;cad=rja&amp;uact=8&amp;ved=0CAcQjRw&amp;url=http://en.wikipedia.org/wiki/User:Bettymnz4/Geology_of_Bangladesh&amp;ei=GO1pVfOyCYznuQTVsoLgBA&amp;bvm=bv.94455598,d.c2E&amp;psig=AFQjCNG1n4KV1zAjWzoYxyBBPRw4JtOGCQ&amp;ust=1433091430194120" TargetMode="Externa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9" name="Rectangle 5"/>
          <p:cNvSpPr>
            <a:spLocks noChangeArrowheads="1"/>
          </p:cNvSpPr>
          <p:nvPr/>
        </p:nvSpPr>
        <p:spPr bwMode="auto">
          <a:xfrm>
            <a:off x="0" y="1600200"/>
            <a:ext cx="91440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ctr" eaLnBrk="1" hangingPunct="1">
              <a:lnSpc>
                <a:spcPct val="150000"/>
              </a:lnSpc>
              <a:spcBef>
                <a:spcPct val="20000"/>
              </a:spcBef>
              <a:buClr>
                <a:schemeClr val="hlink"/>
              </a:buClr>
              <a:buSzPct val="65000"/>
              <a:buFont typeface="Wingdings" pitchFamily="2" charset="2"/>
              <a:buNone/>
              <a:defRPr/>
            </a:pPr>
            <a:r>
              <a:rPr lang="en-US" sz="4400" b="1" dirty="0" smtClean="0">
                <a:solidFill>
                  <a:srgbClr val="FF0000"/>
                </a:solidFill>
                <a:effectLst>
                  <a:outerShdw blurRad="38100" dist="38100" dir="2700000" algn="tl">
                    <a:srgbClr val="000000"/>
                  </a:outerShdw>
                </a:effectLst>
              </a:rPr>
              <a:t>GEOLOGY AND PHYSIOGRAPHY OF BANGLADESH</a:t>
            </a:r>
            <a:endParaRPr lang="en-US" sz="4400" b="1" dirty="0">
              <a:solidFill>
                <a:srgbClr val="FF0000"/>
              </a:solidFill>
              <a:effectLst>
                <a:outerShdw blurRad="38100" dist="38100" dir="2700000" algn="tl">
                  <a:srgbClr val="000000"/>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ChangeArrowheads="1"/>
          </p:cNvSpPr>
          <p:nvPr/>
        </p:nvSpPr>
        <p:spPr bwMode="auto">
          <a:xfrm>
            <a:off x="228600" y="1219200"/>
            <a:ext cx="8915400"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lnSpc>
                <a:spcPct val="90000"/>
              </a:lnSpc>
              <a:buClr>
                <a:schemeClr val="hlink"/>
              </a:buClr>
              <a:buSzPct val="65000"/>
              <a:buFont typeface="Wingdings" pitchFamily="2" charset="2"/>
              <a:buNone/>
              <a:defRPr/>
            </a:pPr>
            <a:r>
              <a:rPr lang="en-US" sz="2600" dirty="0">
                <a:effectLst>
                  <a:outerShdw blurRad="38100" dist="38100" dir="2700000" algn="tl">
                    <a:srgbClr val="000000"/>
                  </a:outerShdw>
                </a:effectLst>
              </a:rPr>
              <a:t>Most of the areas of Bangladesh lies within the broad delta formed by the Ganges and Brahmaputra rivers. Lands are exceedingly flat, low-lying, and subject to annual flooding. The fertile alluvial soil is deposited by the floodwaters. </a:t>
            </a:r>
          </a:p>
          <a:p>
            <a:pPr marL="342900" indent="-342900" eaLnBrk="1" hangingPunct="1">
              <a:lnSpc>
                <a:spcPct val="90000"/>
              </a:lnSpc>
              <a:buClr>
                <a:schemeClr val="hlink"/>
              </a:buClr>
              <a:buSzPct val="65000"/>
              <a:buFont typeface="Wingdings" pitchFamily="2" charset="2"/>
              <a:buNone/>
              <a:defRPr/>
            </a:pPr>
            <a:endParaRPr lang="en-US" sz="2600" dirty="0">
              <a:effectLst>
                <a:outerShdw blurRad="38100" dist="38100" dir="2700000" algn="tl">
                  <a:srgbClr val="000000"/>
                </a:outerShdw>
              </a:effectLst>
            </a:endParaRPr>
          </a:p>
          <a:p>
            <a:pPr marL="342900" indent="-342900" eaLnBrk="1" hangingPunct="1">
              <a:lnSpc>
                <a:spcPct val="90000"/>
              </a:lnSpc>
              <a:buClr>
                <a:schemeClr val="hlink"/>
              </a:buClr>
              <a:buSzPct val="65000"/>
              <a:buFont typeface="Wingdings" pitchFamily="2" charset="2"/>
              <a:buNone/>
              <a:defRPr/>
            </a:pPr>
            <a:r>
              <a:rPr lang="en-US" sz="2600" dirty="0">
                <a:effectLst>
                  <a:outerShdw blurRad="38100" dist="38100" dir="2700000" algn="tl">
                    <a:srgbClr val="000000"/>
                  </a:outerShdw>
                </a:effectLst>
              </a:rPr>
              <a:t>The only significant area of </a:t>
            </a:r>
            <a:r>
              <a:rPr lang="en-US" sz="2600" dirty="0">
                <a:solidFill>
                  <a:srgbClr val="FFFF00"/>
                </a:solidFill>
                <a:effectLst>
                  <a:outerShdw blurRad="38100" dist="38100" dir="2700000" algn="tl">
                    <a:srgbClr val="000000"/>
                  </a:outerShdw>
                </a:effectLst>
              </a:rPr>
              <a:t>hilly terrain</a:t>
            </a:r>
            <a:r>
              <a:rPr lang="en-US" sz="2600" dirty="0">
                <a:effectLst>
                  <a:outerShdw blurRad="38100" dist="38100" dir="2700000" algn="tl">
                    <a:srgbClr val="000000"/>
                  </a:outerShdw>
                </a:effectLst>
              </a:rPr>
              <a:t>, constituting </a:t>
            </a:r>
            <a:r>
              <a:rPr lang="en-US" sz="2600" dirty="0">
                <a:solidFill>
                  <a:srgbClr val="FFFF00"/>
                </a:solidFill>
                <a:effectLst>
                  <a:outerShdw blurRad="38100" dist="38100" dir="2700000" algn="tl">
                    <a:srgbClr val="000000"/>
                  </a:outerShdw>
                </a:effectLst>
              </a:rPr>
              <a:t>less than one-tenth of the nation's territory</a:t>
            </a:r>
            <a:r>
              <a:rPr lang="en-US" sz="2600" dirty="0">
                <a:effectLst>
                  <a:outerShdw blurRad="38100" dist="38100" dir="2700000" algn="tl">
                    <a:srgbClr val="000000"/>
                  </a:outerShdw>
                </a:effectLst>
              </a:rPr>
              <a:t>, is the Chittagong Hill Tracts in the narrow southeastern part of the country. Small, scattered hills lie along or near the eastern and northern borders with India. </a:t>
            </a:r>
          </a:p>
          <a:p>
            <a:pPr marL="342900" indent="-342900" eaLnBrk="1" hangingPunct="1">
              <a:lnSpc>
                <a:spcPct val="90000"/>
              </a:lnSpc>
              <a:buClr>
                <a:schemeClr val="hlink"/>
              </a:buClr>
              <a:buSzPct val="65000"/>
              <a:buFont typeface="Wingdings" pitchFamily="2" charset="2"/>
              <a:buNone/>
              <a:defRPr/>
            </a:pPr>
            <a:endParaRPr lang="en-US" sz="2600" dirty="0">
              <a:effectLst>
                <a:outerShdw blurRad="38100" dist="38100" dir="2700000" algn="tl">
                  <a:srgbClr val="000000"/>
                </a:outerShdw>
              </a:effectLst>
            </a:endParaRPr>
          </a:p>
          <a:p>
            <a:pPr marL="342900" indent="-342900" eaLnBrk="1" hangingPunct="1">
              <a:lnSpc>
                <a:spcPct val="90000"/>
              </a:lnSpc>
              <a:buClr>
                <a:schemeClr val="hlink"/>
              </a:buClr>
              <a:buSzPct val="65000"/>
              <a:buFont typeface="Wingdings" pitchFamily="2" charset="2"/>
              <a:buNone/>
              <a:defRPr/>
            </a:pPr>
            <a:r>
              <a:rPr lang="en-US" sz="2600" dirty="0">
                <a:effectLst>
                  <a:outerShdw blurRad="38100" dist="38100" dir="2700000" algn="tl">
                    <a:srgbClr val="000000"/>
                  </a:outerShdw>
                </a:effectLst>
              </a:rPr>
              <a:t>The eroded remnants of </a:t>
            </a:r>
            <a:r>
              <a:rPr lang="en-US" sz="2600" dirty="0">
                <a:solidFill>
                  <a:srgbClr val="FFFF00"/>
                </a:solidFill>
                <a:effectLst>
                  <a:outerShdw blurRad="38100" dist="38100" dir="2700000" algn="tl">
                    <a:srgbClr val="000000"/>
                  </a:outerShdw>
                </a:effectLst>
              </a:rPr>
              <a:t>two old alluvial terraces-the </a:t>
            </a:r>
            <a:r>
              <a:rPr lang="en-US" sz="2600" dirty="0" err="1">
                <a:solidFill>
                  <a:srgbClr val="FFFF00"/>
                </a:solidFill>
                <a:effectLst>
                  <a:outerShdw blurRad="38100" dist="38100" dir="2700000" algn="tl">
                    <a:srgbClr val="000000"/>
                  </a:outerShdw>
                </a:effectLst>
              </a:rPr>
              <a:t>Madhupur</a:t>
            </a:r>
            <a:r>
              <a:rPr lang="en-US" sz="2600" dirty="0">
                <a:solidFill>
                  <a:srgbClr val="FFFF00"/>
                </a:solidFill>
                <a:effectLst>
                  <a:outerShdw blurRad="38100" dist="38100" dir="2700000" algn="tl">
                    <a:srgbClr val="000000"/>
                  </a:outerShdw>
                </a:effectLst>
              </a:rPr>
              <a:t> Tract and The </a:t>
            </a:r>
            <a:r>
              <a:rPr lang="en-US" sz="2600" dirty="0" err="1">
                <a:solidFill>
                  <a:srgbClr val="FFFF00"/>
                </a:solidFill>
                <a:effectLst>
                  <a:outerShdw blurRad="38100" dist="38100" dir="2700000" algn="tl">
                    <a:srgbClr val="000000"/>
                  </a:outerShdw>
                </a:effectLst>
              </a:rPr>
              <a:t>Barind</a:t>
            </a:r>
            <a:r>
              <a:rPr lang="en-US" sz="2600" dirty="0">
                <a:solidFill>
                  <a:srgbClr val="FFFF00"/>
                </a:solidFill>
                <a:effectLst>
                  <a:outerShdw blurRad="38100" dist="38100" dir="2700000" algn="tl">
                    <a:srgbClr val="000000"/>
                  </a:outerShdw>
                </a:effectLst>
              </a:rPr>
              <a:t> Tract </a:t>
            </a:r>
            <a:r>
              <a:rPr lang="en-US" sz="2600" dirty="0">
                <a:effectLst>
                  <a:outerShdw blurRad="38100" dist="38100" dir="2700000" algn="tl">
                    <a:srgbClr val="000000"/>
                  </a:outerShdw>
                </a:effectLst>
              </a:rPr>
              <a:t>attain elevations of about 30 m. </a:t>
            </a:r>
            <a:r>
              <a:rPr lang="en-US" sz="2600" dirty="0" smtClean="0">
                <a:effectLst>
                  <a:outerShdw blurRad="38100" dist="38100" dir="2700000" algn="tl">
                    <a:srgbClr val="000000"/>
                  </a:outerShdw>
                </a:effectLst>
              </a:rPr>
              <a:t>The rest of the area is </a:t>
            </a:r>
            <a:r>
              <a:rPr lang="en-US" sz="2600" dirty="0" smtClean="0">
                <a:solidFill>
                  <a:srgbClr val="FF0000"/>
                </a:solidFill>
                <a:effectLst>
                  <a:outerShdw blurRad="38100" dist="38100" dir="2700000" algn="tl">
                    <a:srgbClr val="000000"/>
                  </a:outerShdw>
                </a:effectLst>
              </a:rPr>
              <a:t>floodplains</a:t>
            </a:r>
            <a:r>
              <a:rPr lang="en-US" sz="2600" dirty="0" smtClean="0">
                <a:effectLst>
                  <a:outerShdw blurRad="38100" dist="38100" dir="2700000" algn="tl">
                    <a:srgbClr val="000000"/>
                  </a:outerShdw>
                </a:effectLst>
              </a:rPr>
              <a:t>.</a:t>
            </a:r>
            <a:endParaRPr lang="en-US" sz="2600" dirty="0">
              <a:effectLst>
                <a:outerShdw blurRad="38100" dist="38100" dir="2700000" algn="tl">
                  <a:srgbClr val="000000"/>
                </a:outerShdw>
              </a:effectLst>
            </a:endParaRPr>
          </a:p>
        </p:txBody>
      </p:sp>
      <p:sp>
        <p:nvSpPr>
          <p:cNvPr id="3077" name="Rectangle 5"/>
          <p:cNvSpPr>
            <a:spLocks noChangeArrowheads="1"/>
          </p:cNvSpPr>
          <p:nvPr/>
        </p:nvSpPr>
        <p:spPr bwMode="auto">
          <a:xfrm>
            <a:off x="457200" y="274638"/>
            <a:ext cx="8229600"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defRPr/>
            </a:pPr>
            <a:r>
              <a:rPr lang="en-US" sz="3200" b="1" dirty="0">
                <a:solidFill>
                  <a:srgbClr val="FFFF00"/>
                </a:solidFill>
                <a:effectLst>
                  <a:outerShdw blurRad="38100" dist="38100" dir="2700000" algn="tl">
                    <a:srgbClr val="000000"/>
                  </a:outerShdw>
                </a:effectLst>
              </a:rPr>
              <a:t>The Geology of Bangladesh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10" name="Group 14"/>
          <p:cNvGrpSpPr>
            <a:grpSpLocks/>
          </p:cNvGrpSpPr>
          <p:nvPr/>
        </p:nvGrpSpPr>
        <p:grpSpPr bwMode="auto">
          <a:xfrm>
            <a:off x="0" y="0"/>
            <a:ext cx="9144000" cy="6858000"/>
            <a:chOff x="0" y="0"/>
            <a:chExt cx="9144000" cy="6858000"/>
          </a:xfrm>
        </p:grpSpPr>
        <p:grpSp>
          <p:nvGrpSpPr>
            <p:cNvPr id="43021" name="Group 9"/>
            <p:cNvGrpSpPr>
              <a:grpSpLocks/>
            </p:cNvGrpSpPr>
            <p:nvPr/>
          </p:nvGrpSpPr>
          <p:grpSpPr bwMode="auto">
            <a:xfrm>
              <a:off x="0" y="0"/>
              <a:ext cx="9144000" cy="6858000"/>
              <a:chOff x="0" y="0"/>
              <a:chExt cx="5760" cy="4320"/>
            </a:xfrm>
          </p:grpSpPr>
          <p:sp>
            <p:nvSpPr>
              <p:cNvPr id="43023" name="Rectangle 2" descr="Blue tissue paper"/>
              <p:cNvSpPr>
                <a:spLocks noChangeArrowheads="1"/>
              </p:cNvSpPr>
              <p:nvPr/>
            </p:nvSpPr>
            <p:spPr bwMode="auto">
              <a:xfrm>
                <a:off x="0" y="0"/>
                <a:ext cx="5760" cy="4320"/>
              </a:xfrm>
              <a:prstGeom prst="rect">
                <a:avLst/>
              </a:prstGeom>
              <a:blipFill dpi="0" rotWithShape="0">
                <a:blip r:embed="rId3"/>
                <a:srcRect/>
                <a:tile tx="0" ty="0" sx="100000" sy="100000" flip="none" algn="tl"/>
              </a:blipFill>
              <a:ln w="9525">
                <a:solidFill>
                  <a:schemeClr val="tx1"/>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lgn="ctr" eaLnBrk="1" hangingPunct="1">
                  <a:spcBef>
                    <a:spcPct val="0"/>
                  </a:spcBef>
                  <a:buFontTx/>
                  <a:buNone/>
                </a:pPr>
                <a:endParaRPr lang="en-US" altLang="en-US" sz="2400"/>
              </a:p>
            </p:txBody>
          </p:sp>
          <p:sp>
            <p:nvSpPr>
              <p:cNvPr id="43027" name="Line 7"/>
              <p:cNvSpPr>
                <a:spLocks noChangeShapeType="1"/>
              </p:cNvSpPr>
              <p:nvPr/>
            </p:nvSpPr>
            <p:spPr bwMode="auto">
              <a:xfrm>
                <a:off x="0" y="455"/>
                <a:ext cx="5760" cy="0"/>
              </a:xfrm>
              <a:prstGeom prst="line">
                <a:avLst/>
              </a:prstGeom>
              <a:noFill/>
              <a:ln w="28575">
                <a:solidFill>
                  <a:srgbClr val="CC0000"/>
                </a:solidFill>
                <a:round/>
                <a:headEnd/>
                <a:tailEnd/>
              </a:ln>
              <a:extLst>
                <a:ext uri="{909E8E84-426E-40DD-AFC4-6F175D3DCCD1}">
                  <a14:hiddenFill xmlns:a14="http://schemas.microsoft.com/office/drawing/2010/main">
                    <a:noFill/>
                  </a14:hiddenFill>
                </a:ext>
              </a:extLst>
            </p:spPr>
            <p:txBody>
              <a:bodyPr/>
              <a:lstStyle/>
              <a:p>
                <a:endParaRPr lang="en-US"/>
              </a:p>
            </p:txBody>
          </p:sp>
        </p:grpSp>
        <p:pic>
          <p:nvPicPr>
            <p:cNvPr id="43022" name="Picture 15" descr="http://thumbs.dreamstime.com/z/bangladesh-outline-map-4577116.jpg"/>
            <p:cNvPicPr>
              <a:picLocks noChangeAspect="1" noChangeArrowheads="1"/>
            </p:cNvPicPr>
            <p:nvPr/>
          </p:nvPicPr>
          <p:blipFill>
            <a:blip r:embed="rId4">
              <a:clrChange>
                <a:clrFrom>
                  <a:srgbClr val="FFFFFF"/>
                </a:clrFrom>
                <a:clrTo>
                  <a:srgbClr val="FFFFFF">
                    <a:alpha val="0"/>
                  </a:srgbClr>
                </a:clrTo>
              </a:clrChange>
              <a:lum bright="20000"/>
              <a:extLst>
                <a:ext uri="{28A0092B-C50C-407E-A947-70E740481C1C}">
                  <a14:useLocalDpi xmlns:a14="http://schemas.microsoft.com/office/drawing/2010/main" val="0"/>
                </a:ext>
              </a:extLst>
            </a:blip>
            <a:srcRect l="13458" t="4742" r="20930" b="6865"/>
            <a:stretch>
              <a:fillRect/>
            </a:stretch>
          </p:blipFill>
          <p:spPr bwMode="auto">
            <a:xfrm>
              <a:off x="3722762" y="2564904"/>
              <a:ext cx="1682750"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 name="AutoShape 2"/>
          <p:cNvSpPr txBox="1">
            <a:spLocks noChangeArrowheads="1"/>
          </p:cNvSpPr>
          <p:nvPr/>
        </p:nvSpPr>
        <p:spPr>
          <a:xfrm>
            <a:off x="323528" y="154980"/>
            <a:ext cx="8534400" cy="609600"/>
          </a:xfrm>
          <a:prstGeom prst="rect">
            <a:avLst/>
          </a:prstGeom>
        </p:spPr>
        <p:txBody>
          <a:bodyPr>
            <a:normAutofit/>
          </a:bodyPr>
          <a:lstStyle/>
          <a:p>
            <a:pPr algn="ctr" eaLnBrk="1" fontAlgn="auto" hangingPunct="1">
              <a:spcAft>
                <a:spcPts val="0"/>
              </a:spcAft>
              <a:defRPr/>
            </a:pPr>
            <a:r>
              <a:rPr lang="en-US" sz="2000" b="1" cap="all" dirty="0">
                <a:solidFill>
                  <a:srgbClr val="C00000"/>
                </a:solidFill>
                <a:effectLst>
                  <a:reflection blurRad="12700" stA="48000" endA="300" endPos="55000" dir="5400000" sy="-90000" algn="bl" rotWithShape="0"/>
                </a:effectLst>
                <a:latin typeface="Verdana" pitchFamily="34" charset="0"/>
                <a:ea typeface="+mj-ea"/>
                <a:cs typeface="+mj-cs"/>
              </a:rPr>
              <a:t>The Geology of Bangladesh</a:t>
            </a:r>
            <a:endParaRPr lang="nl-NL" sz="2000" b="1" cap="all" dirty="0">
              <a:solidFill>
                <a:srgbClr val="C00000"/>
              </a:solidFill>
              <a:effectLst>
                <a:reflection blurRad="12700" stA="48000" endA="300" endPos="55000" dir="5400000" sy="-90000" algn="bl" rotWithShape="0"/>
              </a:effectLst>
              <a:latin typeface="Verdana" pitchFamily="34" charset="0"/>
              <a:ea typeface="+mj-ea"/>
              <a:cs typeface="+mj-cs"/>
            </a:endParaRPr>
          </a:p>
        </p:txBody>
      </p:sp>
      <p:pic>
        <p:nvPicPr>
          <p:cNvPr id="30726" name="Picture 2" descr="http://upload.wikimedia.org/wikipedia/commons/c/ce/Geological_map_of_Bangladesh.PN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l="21851" t="8807" r="26804" b="17210"/>
          <a:stretch>
            <a:fillRect/>
          </a:stretch>
        </p:blipFill>
        <p:spPr bwMode="auto">
          <a:xfrm>
            <a:off x="2392437" y="1045534"/>
            <a:ext cx="4343400" cy="5573777"/>
          </a:xfrm>
          <a:prstGeom prst="rect">
            <a:avLst/>
          </a:prstGeom>
          <a:noFill/>
          <a:ln w="9525">
            <a:solidFill>
              <a:srgbClr val="C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6871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5" presetClass="entr" presetSubtype="0" fill="hold" nodeType="afterEffect">
                                  <p:stCondLst>
                                    <p:cond delay="0"/>
                                  </p:stCondLst>
                                  <p:childTnLst>
                                    <p:set>
                                      <p:cBhvr>
                                        <p:cTn id="6" dur="1" fill="hold">
                                          <p:stCondLst>
                                            <p:cond delay="0"/>
                                          </p:stCondLst>
                                        </p:cTn>
                                        <p:tgtEl>
                                          <p:spTgt spid="30726"/>
                                        </p:tgtEl>
                                        <p:attrNameLst>
                                          <p:attrName>style.visibility</p:attrName>
                                        </p:attrNameLst>
                                      </p:cBhvr>
                                      <p:to>
                                        <p:strVal val="visible"/>
                                      </p:to>
                                    </p:set>
                                    <p:anim calcmode="lin" valueType="num">
                                      <p:cBhvr>
                                        <p:cTn id="7" dur="1000" fill="hold"/>
                                        <p:tgtEl>
                                          <p:spTgt spid="30726"/>
                                        </p:tgtEl>
                                        <p:attrNameLst>
                                          <p:attrName>ppt_w</p:attrName>
                                        </p:attrNameLst>
                                      </p:cBhvr>
                                      <p:tavLst>
                                        <p:tav tm="0">
                                          <p:val>
                                            <p:strVal val="#ppt_w*0.70"/>
                                          </p:val>
                                        </p:tav>
                                        <p:tav tm="100000">
                                          <p:val>
                                            <p:strVal val="#ppt_w"/>
                                          </p:val>
                                        </p:tav>
                                      </p:tavLst>
                                    </p:anim>
                                    <p:anim calcmode="lin" valueType="num">
                                      <p:cBhvr>
                                        <p:cTn id="8" dur="1000" fill="hold"/>
                                        <p:tgtEl>
                                          <p:spTgt spid="30726"/>
                                        </p:tgtEl>
                                        <p:attrNameLst>
                                          <p:attrName>ppt_h</p:attrName>
                                        </p:attrNameLst>
                                      </p:cBhvr>
                                      <p:tavLst>
                                        <p:tav tm="0">
                                          <p:val>
                                            <p:strVal val="#ppt_h"/>
                                          </p:val>
                                        </p:tav>
                                        <p:tav tm="100000">
                                          <p:val>
                                            <p:strVal val="#ppt_h"/>
                                          </p:val>
                                        </p:tav>
                                      </p:tavLst>
                                    </p:anim>
                                    <p:animEffect transition="in" filter="fade">
                                      <p:cBhvr>
                                        <p:cTn id="9" dur="1000"/>
                                        <p:tgtEl>
                                          <p:spTgt spid="30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81000" y="0"/>
            <a:ext cx="8229600" cy="676275"/>
          </a:xfrm>
        </p:spPr>
        <p:txBody>
          <a:bodyPr/>
          <a:lstStyle/>
          <a:p>
            <a:pPr eaLnBrk="1" hangingPunct="1">
              <a:defRPr/>
            </a:pPr>
            <a:r>
              <a:rPr lang="en-US" sz="3200" b="1" dirty="0" smtClean="0">
                <a:solidFill>
                  <a:srgbClr val="FFFF00"/>
                </a:solidFill>
              </a:rPr>
              <a:t>Geographical Setting</a:t>
            </a:r>
            <a:r>
              <a:rPr lang="en-US" sz="4000" b="1" dirty="0" smtClean="0">
                <a:solidFill>
                  <a:srgbClr val="FFFF00"/>
                </a:solidFill>
              </a:rPr>
              <a:t> </a:t>
            </a:r>
          </a:p>
        </p:txBody>
      </p:sp>
      <p:sp>
        <p:nvSpPr>
          <p:cNvPr id="4099" name="Rectangle 3"/>
          <p:cNvSpPr>
            <a:spLocks noGrp="1" noChangeArrowheads="1"/>
          </p:cNvSpPr>
          <p:nvPr>
            <p:ph type="body" idx="1"/>
          </p:nvPr>
        </p:nvSpPr>
        <p:spPr>
          <a:xfrm>
            <a:off x="-15240" y="1143000"/>
            <a:ext cx="9144000" cy="6019800"/>
          </a:xfrm>
        </p:spPr>
        <p:txBody>
          <a:bodyPr/>
          <a:lstStyle/>
          <a:p>
            <a:pPr marL="457200" indent="-457200" eaLnBrk="1" hangingPunct="1">
              <a:buFont typeface="Wingdings" pitchFamily="2" charset="2"/>
              <a:buNone/>
              <a:defRPr/>
            </a:pPr>
            <a:r>
              <a:rPr lang="en-US" dirty="0" smtClean="0">
                <a:solidFill>
                  <a:srgbClr val="FFFF00"/>
                </a:solidFill>
              </a:rPr>
              <a:t>The major natural assets of Bangladesh are</a:t>
            </a:r>
            <a:r>
              <a:rPr lang="en-US" dirty="0" smtClean="0"/>
              <a:t>:</a:t>
            </a:r>
          </a:p>
          <a:p>
            <a:pPr marL="457200" indent="-457200" eaLnBrk="1" hangingPunct="1">
              <a:buFont typeface="Wingdings" pitchFamily="2" charset="2"/>
              <a:buNone/>
              <a:defRPr/>
            </a:pPr>
            <a:r>
              <a:rPr lang="en-US" dirty="0" smtClean="0"/>
              <a:t> </a:t>
            </a:r>
          </a:p>
          <a:p>
            <a:pPr marL="457200" indent="-457200" eaLnBrk="1" hangingPunct="1">
              <a:defRPr/>
            </a:pPr>
            <a:r>
              <a:rPr lang="en-US" dirty="0" smtClean="0">
                <a:solidFill>
                  <a:srgbClr val="FF0000"/>
                </a:solidFill>
              </a:rPr>
              <a:t>its access to open ocean,</a:t>
            </a:r>
          </a:p>
          <a:p>
            <a:pPr marL="457200" indent="-457200" eaLnBrk="1" hangingPunct="1">
              <a:defRPr/>
            </a:pPr>
            <a:r>
              <a:rPr lang="en-US" dirty="0" smtClean="0">
                <a:solidFill>
                  <a:srgbClr val="FF0000"/>
                </a:solidFill>
              </a:rPr>
              <a:t>the tropical climate, </a:t>
            </a:r>
          </a:p>
          <a:p>
            <a:pPr marL="457200" indent="-457200" eaLnBrk="1" hangingPunct="1">
              <a:defRPr/>
            </a:pPr>
            <a:r>
              <a:rPr lang="en-US" dirty="0" smtClean="0">
                <a:solidFill>
                  <a:srgbClr val="FF0000"/>
                </a:solidFill>
              </a:rPr>
              <a:t>the abundance of good soils,</a:t>
            </a:r>
          </a:p>
          <a:p>
            <a:pPr marL="457200" indent="-457200" eaLnBrk="1" hangingPunct="1">
              <a:defRPr/>
            </a:pPr>
            <a:r>
              <a:rPr lang="en-US" dirty="0" smtClean="0">
                <a:solidFill>
                  <a:srgbClr val="FF0000"/>
                </a:solidFill>
              </a:rPr>
              <a:t>the seasonal abundance of rainfall, and river flow.</a:t>
            </a:r>
          </a:p>
          <a:p>
            <a:pPr marL="457200" indent="-457200" eaLnBrk="1" hangingPunct="1">
              <a:buFont typeface="Wingdings" pitchFamily="2" charset="2"/>
              <a:buNone/>
              <a:defRPr/>
            </a:pP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4"/>
          <p:cNvSpPr>
            <a:spLocks noGrp="1" noChangeArrowheads="1"/>
          </p:cNvSpPr>
          <p:nvPr>
            <p:ph type="title"/>
          </p:nvPr>
        </p:nvSpPr>
        <p:spPr>
          <a:xfrm>
            <a:off x="457200" y="1066800"/>
            <a:ext cx="8229600" cy="2286000"/>
          </a:xfrm>
        </p:spPr>
        <p:txBody>
          <a:bodyPr/>
          <a:lstStyle/>
          <a:p>
            <a:pPr eaLnBrk="1" hangingPunct="1">
              <a:defRPr/>
            </a:pPr>
            <a:r>
              <a:rPr lang="en-US" b="1" dirty="0" smtClean="0"/>
              <a:t>Physiographic Features of Bangladesh</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Content Placeholder 2"/>
          <p:cNvSpPr>
            <a:spLocks noGrp="1"/>
          </p:cNvSpPr>
          <p:nvPr>
            <p:ph idx="4294967295"/>
          </p:nvPr>
        </p:nvSpPr>
        <p:spPr>
          <a:xfrm>
            <a:off x="0" y="1143000"/>
            <a:ext cx="9144000" cy="5715000"/>
          </a:xfrm>
        </p:spPr>
        <p:txBody>
          <a:bodyPr/>
          <a:lstStyle/>
          <a:p>
            <a:pPr marL="447675" indent="-382588" algn="just" eaLnBrk="1" hangingPunct="1">
              <a:defRPr/>
            </a:pPr>
            <a:r>
              <a:rPr lang="en-US" sz="2700" dirty="0" smtClean="0"/>
              <a:t>The word Physiography is the combination of </a:t>
            </a:r>
            <a:r>
              <a:rPr lang="en-US" sz="2700" dirty="0" err="1" smtClean="0">
                <a:solidFill>
                  <a:srgbClr val="FFFF00"/>
                </a:solidFill>
              </a:rPr>
              <a:t>physio</a:t>
            </a:r>
            <a:r>
              <a:rPr lang="en-US" sz="2700" dirty="0" smtClean="0">
                <a:solidFill>
                  <a:srgbClr val="FFFF00"/>
                </a:solidFill>
              </a:rPr>
              <a:t> and </a:t>
            </a:r>
            <a:r>
              <a:rPr lang="en-US" sz="2700" dirty="0" err="1" smtClean="0">
                <a:solidFill>
                  <a:srgbClr val="FFFF00"/>
                </a:solidFill>
              </a:rPr>
              <a:t>graphy</a:t>
            </a:r>
            <a:r>
              <a:rPr lang="en-US" sz="2700" dirty="0" smtClean="0"/>
              <a:t> where </a:t>
            </a:r>
            <a:r>
              <a:rPr lang="en-US" sz="2700" dirty="0" err="1" smtClean="0">
                <a:solidFill>
                  <a:srgbClr val="FFFF00"/>
                </a:solidFill>
              </a:rPr>
              <a:t>physio</a:t>
            </a:r>
            <a:r>
              <a:rPr lang="en-US" sz="2700" dirty="0" smtClean="0">
                <a:solidFill>
                  <a:srgbClr val="FFFF00"/>
                </a:solidFill>
              </a:rPr>
              <a:t> means earth </a:t>
            </a:r>
            <a:r>
              <a:rPr lang="en-US" sz="2700" dirty="0" smtClean="0"/>
              <a:t>and </a:t>
            </a:r>
            <a:r>
              <a:rPr lang="en-US" sz="2700" dirty="0" err="1" smtClean="0">
                <a:solidFill>
                  <a:srgbClr val="FFFF00"/>
                </a:solidFill>
              </a:rPr>
              <a:t>graphy</a:t>
            </a:r>
            <a:r>
              <a:rPr lang="en-US" sz="2700" dirty="0" smtClean="0">
                <a:solidFill>
                  <a:srgbClr val="FFFF00"/>
                </a:solidFill>
              </a:rPr>
              <a:t> refers to discussion</a:t>
            </a:r>
            <a:r>
              <a:rPr lang="en-US" sz="2700" dirty="0" smtClean="0"/>
              <a:t>. So Physiography is the study of earth. It is very much essential to know the physical characteristics of earth where we live in.</a:t>
            </a:r>
          </a:p>
          <a:p>
            <a:pPr marL="447675" indent="-382588" algn="just" eaLnBrk="1" hangingPunct="1">
              <a:defRPr/>
            </a:pPr>
            <a:endParaRPr lang="en-US" sz="1200" dirty="0" smtClean="0"/>
          </a:p>
          <a:p>
            <a:pPr marL="447675" indent="-382588" algn="just" eaLnBrk="1" hangingPunct="1">
              <a:defRPr/>
            </a:pPr>
            <a:endParaRPr lang="en-US" sz="1200" dirty="0" smtClean="0"/>
          </a:p>
          <a:p>
            <a:pPr marL="447675" indent="-382588" algn="just" eaLnBrk="1" hangingPunct="1">
              <a:lnSpc>
                <a:spcPct val="90000"/>
              </a:lnSpc>
              <a:defRPr/>
            </a:pPr>
            <a:r>
              <a:rPr lang="en-US" sz="2700" dirty="0" smtClean="0">
                <a:solidFill>
                  <a:srgbClr val="FFFF00"/>
                </a:solidFill>
              </a:rPr>
              <a:t>Physiography is  the terrain condition of a tract of land. </a:t>
            </a:r>
            <a:r>
              <a:rPr lang="en-US" sz="2700" dirty="0" smtClean="0"/>
              <a:t>In other word physiography reveals the condition of </a:t>
            </a:r>
            <a:r>
              <a:rPr lang="en-US" sz="2700" dirty="0" smtClean="0">
                <a:solidFill>
                  <a:srgbClr val="FFFF00"/>
                </a:solidFill>
              </a:rPr>
              <a:t>surface of land</a:t>
            </a:r>
            <a:r>
              <a:rPr lang="en-US" sz="2700" dirty="0" smtClean="0"/>
              <a:t>. It deals about the total feature of earth crust. </a:t>
            </a:r>
            <a:r>
              <a:rPr lang="en-US" sz="2700" i="1" dirty="0" smtClean="0"/>
              <a:t>The physiographic condition may vary from place to place depending on terrain texture, rock type, and geologic structure and formation, etc. </a:t>
            </a:r>
          </a:p>
        </p:txBody>
      </p:sp>
      <p:sp>
        <p:nvSpPr>
          <p:cNvPr id="45059" name="Text Box 4"/>
          <p:cNvSpPr txBox="1">
            <a:spLocks noChangeArrowheads="1"/>
          </p:cNvSpPr>
          <p:nvPr/>
        </p:nvSpPr>
        <p:spPr bwMode="auto">
          <a:xfrm>
            <a:off x="457200" y="228600"/>
            <a:ext cx="3581400" cy="641350"/>
          </a:xfrm>
          <a:prstGeom prst="rect">
            <a:avLst/>
          </a:prstGeom>
          <a:noFill/>
          <a:ln w="9525">
            <a:noFill/>
            <a:miter lim="800000"/>
            <a:headEnd/>
            <a:tailEnd/>
          </a:ln>
          <a:effectLst/>
        </p:spPr>
        <p:txBody>
          <a:bodyPr>
            <a:spAutoFit/>
          </a:bodyPr>
          <a:lstStyle/>
          <a:p>
            <a:pPr>
              <a:spcBef>
                <a:spcPct val="50000"/>
              </a:spcBef>
            </a:pPr>
            <a:r>
              <a:rPr lang="en-US" sz="3600" b="1"/>
              <a:t>Introduction</a:t>
            </a:r>
          </a:p>
        </p:txBody>
      </p:sp>
    </p:spTree>
  </p:cSld>
  <p:clrMapOvr>
    <a:masterClrMapping/>
  </p:clrMapOvr>
  <p:transition spd="slow">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2" name="Rectangle 4"/>
          <p:cNvSpPr>
            <a:spLocks noChangeArrowheads="1"/>
          </p:cNvSpPr>
          <p:nvPr/>
        </p:nvSpPr>
        <p:spPr bwMode="auto">
          <a:xfrm>
            <a:off x="0" y="914400"/>
            <a:ext cx="9144000"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lnSpc>
                <a:spcPct val="80000"/>
              </a:lnSpc>
              <a:spcBef>
                <a:spcPct val="20000"/>
              </a:spcBef>
              <a:buClr>
                <a:schemeClr val="hlink"/>
              </a:buClr>
              <a:buSzPct val="65000"/>
              <a:buFont typeface="Wingdings" pitchFamily="2" charset="2"/>
              <a:buChar char="n"/>
              <a:defRPr/>
            </a:pPr>
            <a:r>
              <a:rPr lang="en-US" sz="2800" dirty="0">
                <a:solidFill>
                  <a:srgbClr val="FFFF00"/>
                </a:solidFill>
                <a:effectLst>
                  <a:outerShdw blurRad="38100" dist="38100" dir="2700000" algn="tl">
                    <a:srgbClr val="000000"/>
                  </a:outerShdw>
                </a:effectLst>
              </a:rPr>
              <a:t>Spate (1954) </a:t>
            </a:r>
            <a:r>
              <a:rPr lang="en-US" sz="2800" dirty="0">
                <a:effectLst>
                  <a:outerShdw blurRad="38100" dist="38100" dir="2700000" algn="tl">
                    <a:srgbClr val="000000"/>
                  </a:outerShdw>
                </a:effectLst>
              </a:rPr>
              <a:t>was the first author to delineate physiographic regions in Bangladesh, he outlined </a:t>
            </a:r>
            <a:r>
              <a:rPr lang="en-US" sz="2800" dirty="0">
                <a:solidFill>
                  <a:srgbClr val="FFFF00"/>
                </a:solidFill>
                <a:effectLst>
                  <a:outerShdw blurRad="38100" dist="38100" dir="2700000" algn="tl">
                    <a:srgbClr val="000000"/>
                  </a:outerShdw>
                </a:effectLst>
              </a:rPr>
              <a:t>five physiographic regions in the Bengal basin</a:t>
            </a:r>
            <a:r>
              <a:rPr lang="en-US" sz="2800" dirty="0">
                <a:effectLst>
                  <a:outerShdw blurRad="38100" dist="38100" dir="2700000" algn="tl">
                    <a:srgbClr val="000000"/>
                  </a:outerShdw>
                </a:effectLst>
              </a:rPr>
              <a:t>, three of which fell in Bangladesh. </a:t>
            </a:r>
          </a:p>
          <a:p>
            <a:pPr marL="342900" indent="-342900" eaLnBrk="1" hangingPunct="1">
              <a:lnSpc>
                <a:spcPct val="80000"/>
              </a:lnSpc>
              <a:spcBef>
                <a:spcPct val="20000"/>
              </a:spcBef>
              <a:buClr>
                <a:schemeClr val="hlink"/>
              </a:buClr>
              <a:buSzPct val="65000"/>
              <a:buFont typeface="Wingdings" pitchFamily="2" charset="2"/>
              <a:buChar char="n"/>
              <a:defRPr/>
            </a:pPr>
            <a:endParaRPr lang="en-US" sz="1200" dirty="0">
              <a:effectLst>
                <a:outerShdw blurRad="38100" dist="38100" dir="2700000" algn="tl">
                  <a:srgbClr val="000000"/>
                </a:outerShdw>
              </a:effectLst>
            </a:endParaRPr>
          </a:p>
          <a:p>
            <a:pPr marL="342900" indent="-342900" eaLnBrk="1" hangingPunct="1">
              <a:lnSpc>
                <a:spcPct val="80000"/>
              </a:lnSpc>
              <a:spcBef>
                <a:spcPct val="20000"/>
              </a:spcBef>
              <a:buClr>
                <a:schemeClr val="hlink"/>
              </a:buClr>
              <a:buSzPct val="65000"/>
              <a:buFont typeface="Wingdings" pitchFamily="2" charset="2"/>
              <a:buChar char="n"/>
              <a:defRPr/>
            </a:pPr>
            <a:r>
              <a:rPr lang="en-US" sz="2800" dirty="0">
                <a:solidFill>
                  <a:srgbClr val="FFFF00"/>
                </a:solidFill>
                <a:effectLst>
                  <a:outerShdw blurRad="38100" dist="38100" dir="2700000" algn="tl">
                    <a:srgbClr val="000000"/>
                  </a:outerShdw>
                </a:effectLst>
              </a:rPr>
              <a:t>Johnson (1957) </a:t>
            </a:r>
            <a:r>
              <a:rPr lang="en-US" sz="2800" dirty="0">
                <a:effectLst>
                  <a:outerShdw blurRad="38100" dist="38100" dir="2700000" algn="tl">
                    <a:srgbClr val="000000"/>
                  </a:outerShdw>
                </a:effectLst>
              </a:rPr>
              <a:t>took the regions outlined by Spate (1954) and further </a:t>
            </a:r>
            <a:r>
              <a:rPr lang="en-US" sz="2800" dirty="0">
                <a:solidFill>
                  <a:srgbClr val="FFFF00"/>
                </a:solidFill>
                <a:effectLst>
                  <a:outerShdw blurRad="38100" dist="38100" dir="2700000" algn="tl">
                    <a:srgbClr val="000000"/>
                  </a:outerShdw>
                </a:effectLst>
              </a:rPr>
              <a:t>redefined five physiographic regions</a:t>
            </a:r>
            <a:r>
              <a:rPr lang="en-US" sz="2800" dirty="0">
                <a:effectLst>
                  <a:outerShdw blurRad="38100" dist="38100" dir="2700000" algn="tl">
                    <a:srgbClr val="000000"/>
                  </a:outerShdw>
                </a:effectLst>
              </a:rPr>
              <a:t> in Bangladesh, </a:t>
            </a:r>
            <a:r>
              <a:rPr lang="en-US" sz="2800" dirty="0">
                <a:solidFill>
                  <a:srgbClr val="FFFF00"/>
                </a:solidFill>
                <a:effectLst>
                  <a:outerShdw blurRad="38100" dist="38100" dir="2700000" algn="tl">
                    <a:srgbClr val="000000"/>
                  </a:outerShdw>
                </a:effectLst>
              </a:rPr>
              <a:t>with twelve sub divisions</a:t>
            </a:r>
            <a:r>
              <a:rPr lang="en-US" sz="2800" dirty="0">
                <a:effectLst>
                  <a:outerShdw blurRad="38100" dist="38100" dir="2700000" algn="tl">
                    <a:srgbClr val="000000"/>
                  </a:outerShdw>
                </a:effectLst>
              </a:rPr>
              <a:t>. Johnson's physiographic map contained </a:t>
            </a:r>
            <a:r>
              <a:rPr lang="en-US" sz="2800" dirty="0">
                <a:solidFill>
                  <a:srgbClr val="FFFF00"/>
                </a:solidFill>
                <a:effectLst>
                  <a:outerShdw blurRad="38100" dist="38100" dir="2700000" algn="tl">
                    <a:srgbClr val="000000"/>
                  </a:outerShdw>
                </a:effectLst>
              </a:rPr>
              <a:t>several errors </a:t>
            </a:r>
            <a:r>
              <a:rPr lang="en-US" sz="2800" dirty="0">
                <a:effectLst>
                  <a:outerShdw blurRad="38100" dist="38100" dir="2700000" algn="tl">
                    <a:srgbClr val="000000"/>
                  </a:outerShdw>
                </a:effectLst>
              </a:rPr>
              <a:t>(Rashid, 1991), in particular in the exact </a:t>
            </a:r>
            <a:r>
              <a:rPr lang="en-US" sz="2800" dirty="0">
                <a:solidFill>
                  <a:srgbClr val="FFFF00"/>
                </a:solidFill>
                <a:effectLst>
                  <a:outerShdw blurRad="38100" dist="38100" dir="2700000" algn="tl">
                    <a:srgbClr val="000000"/>
                  </a:outerShdw>
                </a:effectLst>
              </a:rPr>
              <a:t>delineation of the </a:t>
            </a:r>
            <a:r>
              <a:rPr lang="en-US" sz="2800" dirty="0" err="1">
                <a:solidFill>
                  <a:srgbClr val="FFFF00"/>
                </a:solidFill>
                <a:effectLst>
                  <a:outerShdw blurRad="38100" dist="38100" dir="2700000" algn="tl">
                    <a:srgbClr val="000000"/>
                  </a:outerShdw>
                </a:effectLst>
              </a:rPr>
              <a:t>Barind</a:t>
            </a:r>
            <a:r>
              <a:rPr lang="en-US" sz="2800" dirty="0">
                <a:solidFill>
                  <a:srgbClr val="FFFF00"/>
                </a:solidFill>
                <a:effectLst>
                  <a:outerShdw blurRad="38100" dist="38100" dir="2700000" algn="tl">
                    <a:srgbClr val="000000"/>
                  </a:outerShdw>
                </a:effectLst>
              </a:rPr>
              <a:t> Tract</a:t>
            </a:r>
            <a:r>
              <a:rPr lang="en-US" sz="2800" dirty="0">
                <a:effectLst>
                  <a:outerShdw blurRad="38100" dist="38100" dir="2700000" algn="tl">
                    <a:srgbClr val="000000"/>
                  </a:outerShdw>
                </a:effectLst>
              </a:rPr>
              <a:t>.</a:t>
            </a:r>
          </a:p>
          <a:p>
            <a:pPr marL="342900" indent="-342900" eaLnBrk="1" hangingPunct="1">
              <a:lnSpc>
                <a:spcPct val="80000"/>
              </a:lnSpc>
              <a:spcBef>
                <a:spcPct val="20000"/>
              </a:spcBef>
              <a:buClr>
                <a:schemeClr val="hlink"/>
              </a:buClr>
              <a:buSzPct val="65000"/>
              <a:buFont typeface="Wingdings" pitchFamily="2" charset="2"/>
              <a:buChar char="n"/>
              <a:defRPr/>
            </a:pPr>
            <a:endParaRPr lang="en-US" sz="1200" dirty="0">
              <a:effectLst>
                <a:outerShdw blurRad="38100" dist="38100" dir="2700000" algn="tl">
                  <a:srgbClr val="000000"/>
                </a:outerShdw>
              </a:effectLst>
            </a:endParaRPr>
          </a:p>
          <a:p>
            <a:pPr marL="342900" indent="-342900" eaLnBrk="1" hangingPunct="1">
              <a:lnSpc>
                <a:spcPct val="80000"/>
              </a:lnSpc>
              <a:spcBef>
                <a:spcPct val="20000"/>
              </a:spcBef>
              <a:buClr>
                <a:schemeClr val="hlink"/>
              </a:buClr>
              <a:buSzPct val="65000"/>
              <a:buFont typeface="Wingdings" pitchFamily="2" charset="2"/>
              <a:buChar char="n"/>
              <a:defRPr/>
            </a:pPr>
            <a:endParaRPr lang="en-US" sz="1200" dirty="0">
              <a:effectLst>
                <a:outerShdw blurRad="38100" dist="38100" dir="2700000" algn="tl">
                  <a:srgbClr val="000000"/>
                </a:outerShdw>
              </a:effectLst>
            </a:endParaRPr>
          </a:p>
          <a:p>
            <a:pPr marL="342900" indent="-342900" eaLnBrk="1" hangingPunct="1">
              <a:lnSpc>
                <a:spcPct val="80000"/>
              </a:lnSpc>
              <a:spcBef>
                <a:spcPct val="20000"/>
              </a:spcBef>
              <a:buClr>
                <a:schemeClr val="hlink"/>
              </a:buClr>
              <a:buSzPct val="65000"/>
              <a:buFont typeface="Wingdings" pitchFamily="2" charset="2"/>
              <a:buChar char="n"/>
              <a:defRPr/>
            </a:pPr>
            <a:r>
              <a:rPr lang="en-US" sz="2800" dirty="0">
                <a:solidFill>
                  <a:srgbClr val="FFFF00"/>
                </a:solidFill>
                <a:effectLst>
                  <a:outerShdw blurRad="38100" dist="38100" dir="2700000" algn="tl">
                    <a:srgbClr val="000000"/>
                  </a:outerShdw>
                </a:effectLst>
              </a:rPr>
              <a:t>Rashid (1991) refined</a:t>
            </a:r>
            <a:r>
              <a:rPr lang="en-US" sz="2800" dirty="0">
                <a:effectLst>
                  <a:outerShdw blurRad="38100" dist="38100" dir="2700000" algn="tl">
                    <a:srgbClr val="000000"/>
                  </a:outerShdw>
                </a:effectLst>
              </a:rPr>
              <a:t> the previous definitions based on </a:t>
            </a:r>
            <a:r>
              <a:rPr lang="en-US" sz="2800" dirty="0">
                <a:solidFill>
                  <a:srgbClr val="FFFF00"/>
                </a:solidFill>
                <a:effectLst>
                  <a:outerShdw blurRad="38100" dist="38100" dir="2700000" algn="tl">
                    <a:srgbClr val="000000"/>
                  </a:outerShdw>
                </a:effectLst>
              </a:rPr>
              <a:t>topographic features</a:t>
            </a:r>
            <a:r>
              <a:rPr lang="en-US" sz="2800" dirty="0">
                <a:effectLst>
                  <a:outerShdw blurRad="38100" dist="38100" dir="2700000" algn="tl">
                    <a:srgbClr val="000000"/>
                  </a:outerShdw>
                </a:effectLst>
              </a:rPr>
              <a:t>, drainage patterns, soil associations, morphologies and </a:t>
            </a:r>
            <a:r>
              <a:rPr lang="en-US" sz="2800" dirty="0">
                <a:solidFill>
                  <a:srgbClr val="FFFF00"/>
                </a:solidFill>
                <a:effectLst>
                  <a:outerShdw blurRad="38100" dist="38100" dir="2700000" algn="tl">
                    <a:srgbClr val="000000"/>
                  </a:outerShdw>
                </a:effectLst>
              </a:rPr>
              <a:t>land use</a:t>
            </a:r>
            <a:r>
              <a:rPr lang="en-US" sz="2800" dirty="0">
                <a:effectLst>
                  <a:outerShdw blurRad="38100" dist="38100" dir="2700000" algn="tl">
                    <a:srgbClr val="000000"/>
                  </a:outerShdw>
                </a:effectLst>
              </a:rPr>
              <a:t>. Rashid (1991) identified </a:t>
            </a:r>
            <a:r>
              <a:rPr lang="en-US" sz="2800" dirty="0">
                <a:solidFill>
                  <a:srgbClr val="FFFF00"/>
                </a:solidFill>
                <a:effectLst>
                  <a:outerShdw blurRad="38100" dist="38100" dir="2700000" algn="tl">
                    <a:srgbClr val="000000"/>
                  </a:outerShdw>
                </a:effectLst>
              </a:rPr>
              <a:t>24 physiographic regions in Bangladesh. </a:t>
            </a:r>
          </a:p>
        </p:txBody>
      </p:sp>
      <p:sp>
        <p:nvSpPr>
          <p:cNvPr id="46083" name="Rectangle 5"/>
          <p:cNvSpPr>
            <a:spLocks noChangeArrowheads="1"/>
          </p:cNvSpPr>
          <p:nvPr/>
        </p:nvSpPr>
        <p:spPr bwMode="auto">
          <a:xfrm>
            <a:off x="381000" y="128588"/>
            <a:ext cx="3581400" cy="579437"/>
          </a:xfrm>
          <a:prstGeom prst="rect">
            <a:avLst/>
          </a:prstGeom>
          <a:noFill/>
          <a:ln w="9525">
            <a:noFill/>
            <a:miter lim="800000"/>
            <a:headEnd/>
            <a:tailEnd/>
          </a:ln>
          <a:effectLst/>
        </p:spPr>
        <p:txBody>
          <a:bodyPr wrap="none">
            <a:spAutoFit/>
          </a:bodyPr>
          <a:lstStyle/>
          <a:p>
            <a:r>
              <a:rPr lang="en-US" sz="3200" b="1"/>
              <a:t>Introduction……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Content Placeholder 2"/>
          <p:cNvSpPr>
            <a:spLocks noGrp="1"/>
          </p:cNvSpPr>
          <p:nvPr>
            <p:ph idx="4294967295"/>
          </p:nvPr>
        </p:nvSpPr>
        <p:spPr>
          <a:xfrm>
            <a:off x="0" y="1524000"/>
            <a:ext cx="9144000" cy="5334000"/>
          </a:xfrm>
        </p:spPr>
        <p:txBody>
          <a:bodyPr/>
          <a:lstStyle/>
          <a:p>
            <a:pPr marL="447675" indent="-382588" eaLnBrk="1" hangingPunct="1">
              <a:buFont typeface="Wingdings" pitchFamily="2" charset="2"/>
              <a:buNone/>
              <a:defRPr/>
            </a:pPr>
            <a:r>
              <a:rPr lang="en-US" sz="2800" dirty="0" smtClean="0"/>
              <a:t>On the basis of its </a:t>
            </a:r>
            <a:r>
              <a:rPr lang="en-US" sz="2800" b="1" dirty="0" smtClean="0"/>
              <a:t>physical characteristics</a:t>
            </a:r>
            <a:r>
              <a:rPr lang="en-US" sz="2800" dirty="0" smtClean="0"/>
              <a:t>, Bangladesh can be divided into </a:t>
            </a:r>
            <a:r>
              <a:rPr lang="en-US" sz="2800" dirty="0" smtClean="0">
                <a:solidFill>
                  <a:srgbClr val="FFFF00"/>
                </a:solidFill>
              </a:rPr>
              <a:t>seven Physiographic divisions</a:t>
            </a:r>
            <a:r>
              <a:rPr lang="en-US" sz="2800" dirty="0" smtClean="0"/>
              <a:t>. These are:</a:t>
            </a:r>
          </a:p>
          <a:p>
            <a:pPr marL="447675" indent="-382588" eaLnBrk="1" hangingPunct="1">
              <a:defRPr/>
            </a:pPr>
            <a:endParaRPr lang="en-US" sz="1400" dirty="0" smtClean="0"/>
          </a:p>
          <a:p>
            <a:pPr marL="447675" indent="-382588" eaLnBrk="1" hangingPunct="1">
              <a:defRPr/>
            </a:pPr>
            <a:r>
              <a:rPr lang="en-US" sz="2800" dirty="0" smtClean="0"/>
              <a:t>1. Tertiary Hills</a:t>
            </a:r>
          </a:p>
          <a:p>
            <a:pPr marL="447675" indent="-382588" eaLnBrk="1" hangingPunct="1">
              <a:defRPr/>
            </a:pPr>
            <a:r>
              <a:rPr lang="en-US" sz="2800" dirty="0" smtClean="0"/>
              <a:t>2. Pleistocene Terraces</a:t>
            </a:r>
          </a:p>
          <a:p>
            <a:pPr marL="447675" indent="-382588" eaLnBrk="1" hangingPunct="1">
              <a:defRPr/>
            </a:pPr>
            <a:r>
              <a:rPr lang="en-US" sz="2800" dirty="0" smtClean="0"/>
              <a:t>3. Piedmont Alluvial Plains</a:t>
            </a:r>
          </a:p>
          <a:p>
            <a:pPr marL="447675" indent="-382588" eaLnBrk="1" hangingPunct="1">
              <a:defRPr/>
            </a:pPr>
            <a:r>
              <a:rPr lang="en-US" sz="2800" dirty="0" smtClean="0"/>
              <a:t>4. Coastal Plain</a:t>
            </a:r>
          </a:p>
          <a:p>
            <a:pPr marL="447675" indent="-382588" eaLnBrk="1" hangingPunct="1">
              <a:defRPr/>
            </a:pPr>
            <a:r>
              <a:rPr lang="en-US" sz="2800" dirty="0" smtClean="0"/>
              <a:t>5. Tidal Plain</a:t>
            </a:r>
          </a:p>
          <a:p>
            <a:pPr marL="447675" indent="-382588" eaLnBrk="1" hangingPunct="1">
              <a:defRPr/>
            </a:pPr>
            <a:r>
              <a:rPr lang="en-US" sz="2800" dirty="0" smtClean="0"/>
              <a:t>6. Deltaic Plain and </a:t>
            </a:r>
          </a:p>
          <a:p>
            <a:pPr marL="447675" indent="-382588" eaLnBrk="1" hangingPunct="1">
              <a:defRPr/>
            </a:pPr>
            <a:r>
              <a:rPr lang="en-US" sz="2800" dirty="0" smtClean="0"/>
              <a:t>7. Flood Plain</a:t>
            </a:r>
          </a:p>
        </p:txBody>
      </p:sp>
      <p:sp>
        <p:nvSpPr>
          <p:cNvPr id="47107" name="Text Box 4"/>
          <p:cNvSpPr txBox="1">
            <a:spLocks noChangeArrowheads="1"/>
          </p:cNvSpPr>
          <p:nvPr/>
        </p:nvSpPr>
        <p:spPr bwMode="auto">
          <a:xfrm>
            <a:off x="990600" y="0"/>
            <a:ext cx="7391400" cy="1190625"/>
          </a:xfrm>
          <a:prstGeom prst="rect">
            <a:avLst/>
          </a:prstGeom>
          <a:noFill/>
          <a:ln w="9525">
            <a:noFill/>
            <a:miter lim="800000"/>
            <a:headEnd/>
            <a:tailEnd/>
          </a:ln>
          <a:effectLst/>
        </p:spPr>
        <p:txBody>
          <a:bodyPr>
            <a:spAutoFit/>
          </a:bodyPr>
          <a:lstStyle/>
          <a:p>
            <a:pPr algn="ctr">
              <a:spcBef>
                <a:spcPct val="50000"/>
              </a:spcBef>
            </a:pPr>
            <a:r>
              <a:rPr lang="en-US" sz="3600" b="1"/>
              <a:t>Physiographic Divisions of Bangladesh</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0"/>
            <a:ext cx="8229600" cy="7620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ormAutofit fontScale="90000"/>
          </a:bodyPr>
          <a:lstStyle/>
          <a:p>
            <a:pPr marL="484632" algn="l" eaLnBrk="1" fontAlgn="auto" hangingPunct="1">
              <a:spcAft>
                <a:spcPts val="0"/>
              </a:spcAft>
              <a:defRPr/>
            </a:pPr>
            <a:r>
              <a:rPr lang="en-US" sz="3200" b="1" kern="12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rPr>
              <a:t>Physiographic division of Bangladesh</a:t>
            </a:r>
            <a:endParaRPr lang="en-US" sz="3200" kern="12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endParaRPr>
          </a:p>
        </p:txBody>
      </p:sp>
      <p:pic>
        <p:nvPicPr>
          <p:cNvPr id="48131" name="Picture 2" descr="http://herkules.oulu.fi/isbn9514267117/html/graphic44.png"/>
          <p:cNvPicPr>
            <a:picLocks noChangeAspect="1" noChangeArrowheads="1"/>
          </p:cNvPicPr>
          <p:nvPr/>
        </p:nvPicPr>
        <p:blipFill>
          <a:blip r:embed="rId2"/>
          <a:srcRect/>
          <a:stretch>
            <a:fillRect/>
          </a:stretch>
        </p:blipFill>
        <p:spPr bwMode="auto">
          <a:xfrm>
            <a:off x="0" y="762000"/>
            <a:ext cx="4419600" cy="6096000"/>
          </a:xfrm>
          <a:prstGeom prst="rect">
            <a:avLst/>
          </a:prstGeom>
          <a:noFill/>
          <a:ln w="9525">
            <a:noFill/>
            <a:miter lim="800000"/>
            <a:headEnd/>
            <a:tailEnd/>
          </a:ln>
        </p:spPr>
      </p:pic>
      <p:pic>
        <p:nvPicPr>
          <p:cNvPr id="48132" name="Picture 4" descr="physiographic regions"/>
          <p:cNvPicPr>
            <a:picLocks noChangeAspect="1" noChangeArrowheads="1"/>
          </p:cNvPicPr>
          <p:nvPr/>
        </p:nvPicPr>
        <p:blipFill>
          <a:blip r:embed="rId3"/>
          <a:srcRect/>
          <a:stretch>
            <a:fillRect/>
          </a:stretch>
        </p:blipFill>
        <p:spPr bwMode="auto">
          <a:xfrm>
            <a:off x="4876800" y="762000"/>
            <a:ext cx="3829050" cy="6096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Content Placeholder 2"/>
          <p:cNvSpPr>
            <a:spLocks noGrp="1"/>
          </p:cNvSpPr>
          <p:nvPr>
            <p:ph idx="4294967295"/>
          </p:nvPr>
        </p:nvSpPr>
        <p:spPr>
          <a:xfrm>
            <a:off x="0" y="1295400"/>
            <a:ext cx="4114800" cy="5334000"/>
          </a:xfrm>
        </p:spPr>
        <p:txBody>
          <a:bodyPr/>
          <a:lstStyle/>
          <a:p>
            <a:pPr marL="447675" indent="-382588" algn="just" eaLnBrk="1" hangingPunct="1">
              <a:buFont typeface="Arial" charset="0"/>
              <a:buChar char="•"/>
              <a:defRPr/>
            </a:pPr>
            <a:r>
              <a:rPr lang="en-US" sz="2800" dirty="0" smtClean="0"/>
              <a:t>This part of Bangladesh is different from the rest of the country. This area contains with twisted hills and valleys, spring lakes mountainous ridges and plenty of forests. </a:t>
            </a:r>
          </a:p>
          <a:p>
            <a:pPr marL="447675" indent="-382588" eaLnBrk="1" hangingPunct="1">
              <a:buFont typeface="Arial" charset="0"/>
              <a:buChar char="•"/>
              <a:defRPr/>
            </a:pPr>
            <a:endParaRPr lang="en-US" sz="2800" dirty="0" smtClean="0"/>
          </a:p>
        </p:txBody>
      </p:sp>
      <p:sp>
        <p:nvSpPr>
          <p:cNvPr id="49155" name="Text Box 4"/>
          <p:cNvSpPr txBox="1">
            <a:spLocks noChangeArrowheads="1"/>
          </p:cNvSpPr>
          <p:nvPr/>
        </p:nvSpPr>
        <p:spPr bwMode="auto">
          <a:xfrm>
            <a:off x="304800" y="304800"/>
            <a:ext cx="3505200" cy="641350"/>
          </a:xfrm>
          <a:prstGeom prst="rect">
            <a:avLst/>
          </a:prstGeom>
          <a:noFill/>
          <a:ln w="9525">
            <a:noFill/>
            <a:miter lim="800000"/>
            <a:headEnd/>
            <a:tailEnd/>
          </a:ln>
          <a:effectLst/>
        </p:spPr>
        <p:txBody>
          <a:bodyPr>
            <a:spAutoFit/>
          </a:bodyPr>
          <a:lstStyle/>
          <a:p>
            <a:pPr>
              <a:spcBef>
                <a:spcPct val="50000"/>
              </a:spcBef>
            </a:pPr>
            <a:r>
              <a:rPr lang="en-US" sz="3600" b="1"/>
              <a:t>Tertiary Hills</a:t>
            </a:r>
          </a:p>
        </p:txBody>
      </p:sp>
      <p:pic>
        <p:nvPicPr>
          <p:cNvPr id="49156" name="Picture 5" descr="http://upload.wikimedia.org/wikipedia/commons/thumb/d/d6/LocMap_Bangladesh_Chittangong.png/150px-LocMap_Bangladesh_Chittangong.png"/>
          <p:cNvPicPr>
            <a:picLocks noChangeAspect="1" noChangeArrowheads="1"/>
          </p:cNvPicPr>
          <p:nvPr/>
        </p:nvPicPr>
        <p:blipFill>
          <a:blip r:embed="rId3"/>
          <a:srcRect/>
          <a:stretch>
            <a:fillRect/>
          </a:stretch>
        </p:blipFill>
        <p:spPr bwMode="auto">
          <a:xfrm>
            <a:off x="4724400" y="762000"/>
            <a:ext cx="3886200" cy="6096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p:cNvSpPr>
            <a:spLocks noGrp="1"/>
          </p:cNvSpPr>
          <p:nvPr>
            <p:ph idx="4294967295"/>
          </p:nvPr>
        </p:nvSpPr>
        <p:spPr>
          <a:xfrm>
            <a:off x="228600" y="1143000"/>
            <a:ext cx="8915400" cy="2057400"/>
          </a:xfrm>
        </p:spPr>
        <p:txBody>
          <a:bodyPr>
            <a:normAutofit/>
          </a:bodyPr>
          <a:lstStyle/>
          <a:p>
            <a:pPr marL="447675" indent="-382588" algn="just" eaLnBrk="1" hangingPunct="1">
              <a:lnSpc>
                <a:spcPct val="90000"/>
              </a:lnSpc>
              <a:defRPr/>
            </a:pPr>
            <a:r>
              <a:rPr lang="en-US" sz="2800" smtClean="0"/>
              <a:t>It includes the Barind uplands. The Rajshahi, Modhupur and Lalmai uplands of Comilla are the best example of Pleistocene terrace areas. The main characteristics of this area are comparatively high elevation and reddish lateric soils. </a:t>
            </a:r>
          </a:p>
        </p:txBody>
      </p:sp>
      <p:sp>
        <p:nvSpPr>
          <p:cNvPr id="50179" name="Text Box 4"/>
          <p:cNvSpPr txBox="1">
            <a:spLocks noChangeArrowheads="1"/>
          </p:cNvSpPr>
          <p:nvPr/>
        </p:nvSpPr>
        <p:spPr bwMode="auto">
          <a:xfrm>
            <a:off x="304800" y="228600"/>
            <a:ext cx="5181600" cy="641350"/>
          </a:xfrm>
          <a:prstGeom prst="rect">
            <a:avLst/>
          </a:prstGeom>
          <a:noFill/>
          <a:ln w="9525">
            <a:noFill/>
            <a:miter lim="800000"/>
            <a:headEnd/>
            <a:tailEnd/>
          </a:ln>
          <a:effectLst/>
        </p:spPr>
        <p:txBody>
          <a:bodyPr>
            <a:spAutoFit/>
          </a:bodyPr>
          <a:lstStyle/>
          <a:p>
            <a:pPr>
              <a:spcBef>
                <a:spcPct val="50000"/>
              </a:spcBef>
            </a:pPr>
            <a:r>
              <a:rPr lang="en-US" sz="3600" b="1"/>
              <a:t>Pleistocene Terrace </a:t>
            </a:r>
          </a:p>
        </p:txBody>
      </p:sp>
      <p:grpSp>
        <p:nvGrpSpPr>
          <p:cNvPr id="50180" name="Group 7"/>
          <p:cNvGrpSpPr>
            <a:grpSpLocks/>
          </p:cNvGrpSpPr>
          <p:nvPr/>
        </p:nvGrpSpPr>
        <p:grpSpPr bwMode="auto">
          <a:xfrm>
            <a:off x="776288" y="3346450"/>
            <a:ext cx="8382000" cy="3352800"/>
            <a:chOff x="480" y="2208"/>
            <a:chExt cx="5280" cy="2112"/>
          </a:xfrm>
        </p:grpSpPr>
        <p:pic>
          <p:nvPicPr>
            <p:cNvPr id="50183" name="Picture 4" descr="http://www.land.murdoch.edu.au/bangladesh_legumes/img/bangaldesh.jpg"/>
            <p:cNvPicPr>
              <a:picLocks noChangeAspect="1" noChangeArrowheads="1"/>
            </p:cNvPicPr>
            <p:nvPr/>
          </p:nvPicPr>
          <p:blipFill>
            <a:blip r:embed="rId2"/>
            <a:srcRect/>
            <a:stretch>
              <a:fillRect/>
            </a:stretch>
          </p:blipFill>
          <p:spPr bwMode="auto">
            <a:xfrm>
              <a:off x="480" y="2208"/>
              <a:ext cx="2400" cy="2112"/>
            </a:xfrm>
            <a:prstGeom prst="rect">
              <a:avLst/>
            </a:prstGeom>
            <a:noFill/>
            <a:ln w="9525">
              <a:noFill/>
              <a:miter lim="800000"/>
              <a:headEnd/>
              <a:tailEnd/>
            </a:ln>
          </p:spPr>
        </p:pic>
        <p:pic>
          <p:nvPicPr>
            <p:cNvPr id="50184" name="Picture 2" descr="http://www.sos-arsenic.net/images/moinamoti11.jpg"/>
            <p:cNvPicPr>
              <a:picLocks noChangeAspect="1" noChangeArrowheads="1"/>
            </p:cNvPicPr>
            <p:nvPr/>
          </p:nvPicPr>
          <p:blipFill>
            <a:blip r:embed="rId3"/>
            <a:srcRect/>
            <a:stretch>
              <a:fillRect/>
            </a:stretch>
          </p:blipFill>
          <p:spPr bwMode="auto">
            <a:xfrm>
              <a:off x="2880" y="2208"/>
              <a:ext cx="2880" cy="2112"/>
            </a:xfrm>
            <a:prstGeom prst="rect">
              <a:avLst/>
            </a:prstGeom>
            <a:noFill/>
            <a:ln w="9525">
              <a:noFill/>
              <a:miter lim="800000"/>
              <a:headEnd/>
              <a:tailEnd/>
            </a:ln>
          </p:spPr>
        </p:pic>
      </p:grpSp>
      <p:sp>
        <p:nvSpPr>
          <p:cNvPr id="50181" name="Text Box 8"/>
          <p:cNvSpPr txBox="1">
            <a:spLocks noChangeArrowheads="1"/>
          </p:cNvSpPr>
          <p:nvPr/>
        </p:nvSpPr>
        <p:spPr bwMode="auto">
          <a:xfrm>
            <a:off x="1295400" y="3581400"/>
            <a:ext cx="2971800" cy="457200"/>
          </a:xfrm>
          <a:prstGeom prst="rect">
            <a:avLst/>
          </a:prstGeom>
          <a:noFill/>
          <a:ln w="9525">
            <a:noFill/>
            <a:miter lim="800000"/>
            <a:headEnd/>
            <a:tailEnd/>
          </a:ln>
          <a:effectLst/>
        </p:spPr>
        <p:txBody>
          <a:bodyPr>
            <a:spAutoFit/>
          </a:bodyPr>
          <a:lstStyle/>
          <a:p>
            <a:pPr>
              <a:spcBef>
                <a:spcPct val="50000"/>
              </a:spcBef>
            </a:pPr>
            <a:r>
              <a:rPr lang="en-US" sz="2400" b="1">
                <a:solidFill>
                  <a:schemeClr val="bg2"/>
                </a:solidFill>
              </a:rPr>
              <a:t>Barind Tract</a:t>
            </a:r>
          </a:p>
        </p:txBody>
      </p:sp>
      <p:sp>
        <p:nvSpPr>
          <p:cNvPr id="50182" name="Text Box 9"/>
          <p:cNvSpPr txBox="1">
            <a:spLocks noChangeArrowheads="1"/>
          </p:cNvSpPr>
          <p:nvPr/>
        </p:nvSpPr>
        <p:spPr bwMode="auto">
          <a:xfrm>
            <a:off x="4953000" y="3657600"/>
            <a:ext cx="2971800" cy="457200"/>
          </a:xfrm>
          <a:prstGeom prst="rect">
            <a:avLst/>
          </a:prstGeom>
          <a:noFill/>
          <a:ln w="9525">
            <a:noFill/>
            <a:miter lim="800000"/>
            <a:headEnd/>
            <a:tailEnd/>
          </a:ln>
          <a:effectLst/>
        </p:spPr>
        <p:txBody>
          <a:bodyPr>
            <a:spAutoFit/>
          </a:bodyPr>
          <a:lstStyle/>
          <a:p>
            <a:pPr>
              <a:spcBef>
                <a:spcPct val="50000"/>
              </a:spcBef>
            </a:pPr>
            <a:r>
              <a:rPr lang="en-US" sz="2400" b="1">
                <a:solidFill>
                  <a:schemeClr val="bg2"/>
                </a:solidFill>
              </a:rPr>
              <a:t>Lalmai Uplands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609600" y="22860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defRPr/>
            </a:pPr>
            <a:r>
              <a:rPr lang="en-US" sz="4400">
                <a:solidFill>
                  <a:srgbClr val="FF9900"/>
                </a:solidFill>
                <a:effectLst>
                  <a:outerShdw blurRad="38100" dist="38100" dir="2700000" algn="tl">
                    <a:srgbClr val="000000"/>
                  </a:outerShdw>
                </a:effectLst>
              </a:rPr>
              <a:t>General Statistics of Bangladesh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Content Placeholder 2"/>
          <p:cNvSpPr>
            <a:spLocks noGrp="1"/>
          </p:cNvSpPr>
          <p:nvPr>
            <p:ph idx="4294967295"/>
          </p:nvPr>
        </p:nvSpPr>
        <p:spPr>
          <a:xfrm>
            <a:off x="228600" y="1143000"/>
            <a:ext cx="8915400" cy="1828800"/>
          </a:xfrm>
        </p:spPr>
        <p:txBody>
          <a:bodyPr/>
          <a:lstStyle/>
          <a:p>
            <a:pPr marL="447675" indent="-382588" algn="just" eaLnBrk="1" hangingPunct="1">
              <a:defRPr/>
            </a:pPr>
            <a:r>
              <a:rPr lang="en-US" sz="2800" dirty="0" smtClean="0"/>
              <a:t>This type of soil is specially found at the foot of Himalayan Ranges. The alluvial deposit is mostly sandy silt. A small stretches are seen in the northern parts of </a:t>
            </a:r>
            <a:r>
              <a:rPr lang="en-US" sz="2800" dirty="0" err="1" smtClean="0"/>
              <a:t>Dinajpur</a:t>
            </a:r>
            <a:r>
              <a:rPr lang="en-US" sz="2800" dirty="0" smtClean="0"/>
              <a:t>, </a:t>
            </a:r>
            <a:r>
              <a:rPr lang="en-US" sz="2800" dirty="0" err="1" smtClean="0"/>
              <a:t>Sherpur</a:t>
            </a:r>
            <a:r>
              <a:rPr lang="en-US" sz="2800" dirty="0" smtClean="0"/>
              <a:t> and </a:t>
            </a:r>
            <a:r>
              <a:rPr lang="en-US" sz="2800" dirty="0" err="1" smtClean="0"/>
              <a:t>Netrokona</a:t>
            </a:r>
            <a:r>
              <a:rPr lang="en-US" sz="2800" dirty="0" smtClean="0"/>
              <a:t> districts.</a:t>
            </a:r>
          </a:p>
        </p:txBody>
      </p:sp>
      <p:sp>
        <p:nvSpPr>
          <p:cNvPr id="51203" name="Text Box 4"/>
          <p:cNvSpPr txBox="1">
            <a:spLocks noChangeArrowheads="1"/>
          </p:cNvSpPr>
          <p:nvPr/>
        </p:nvSpPr>
        <p:spPr bwMode="auto">
          <a:xfrm>
            <a:off x="457200" y="304800"/>
            <a:ext cx="6400800" cy="641350"/>
          </a:xfrm>
          <a:prstGeom prst="rect">
            <a:avLst/>
          </a:prstGeom>
          <a:noFill/>
          <a:ln w="9525">
            <a:noFill/>
            <a:miter lim="800000"/>
            <a:headEnd/>
            <a:tailEnd/>
          </a:ln>
          <a:effectLst/>
        </p:spPr>
        <p:txBody>
          <a:bodyPr>
            <a:spAutoFit/>
          </a:bodyPr>
          <a:lstStyle/>
          <a:p>
            <a:pPr>
              <a:spcBef>
                <a:spcPct val="50000"/>
              </a:spcBef>
            </a:pPr>
            <a:r>
              <a:rPr lang="en-US" sz="3600" b="1"/>
              <a:t>Piedmont Alluvial Plains</a:t>
            </a:r>
          </a:p>
        </p:txBody>
      </p:sp>
      <p:pic>
        <p:nvPicPr>
          <p:cNvPr id="51204" name="Picture 5" descr="http://farm4.static.flickr.com/3018/3076594065_e6a1735da7_o.jpg"/>
          <p:cNvPicPr>
            <a:picLocks noChangeAspect="1" noChangeArrowheads="1"/>
          </p:cNvPicPr>
          <p:nvPr/>
        </p:nvPicPr>
        <p:blipFill>
          <a:blip r:embed="rId2"/>
          <a:srcRect/>
          <a:stretch>
            <a:fillRect/>
          </a:stretch>
        </p:blipFill>
        <p:spPr bwMode="auto">
          <a:xfrm>
            <a:off x="762000" y="3154363"/>
            <a:ext cx="7239000" cy="3703637"/>
          </a:xfrm>
          <a:prstGeom prst="rect">
            <a:avLst/>
          </a:prstGeom>
          <a:noFill/>
          <a:ln w="9525">
            <a:noFill/>
            <a:miter lim="800000"/>
            <a:headEnd/>
            <a:tailEnd/>
          </a:ln>
        </p:spPr>
      </p:pic>
      <p:sp>
        <p:nvSpPr>
          <p:cNvPr id="51205" name="Rectangle 6"/>
          <p:cNvSpPr>
            <a:spLocks noChangeArrowheads="1"/>
          </p:cNvSpPr>
          <p:nvPr/>
        </p:nvSpPr>
        <p:spPr bwMode="auto">
          <a:xfrm>
            <a:off x="762000" y="3200400"/>
            <a:ext cx="2949575" cy="366713"/>
          </a:xfrm>
          <a:prstGeom prst="rect">
            <a:avLst/>
          </a:prstGeom>
          <a:noFill/>
          <a:ln w="9525">
            <a:noFill/>
            <a:miter lim="800000"/>
            <a:headEnd/>
            <a:tailEnd/>
          </a:ln>
          <a:effectLst/>
        </p:spPr>
        <p:txBody>
          <a:bodyPr wrap="none">
            <a:spAutoFit/>
          </a:bodyPr>
          <a:lstStyle/>
          <a:p>
            <a:pPr>
              <a:spcBef>
                <a:spcPct val="50000"/>
              </a:spcBef>
            </a:pPr>
            <a:r>
              <a:rPr lang="en-US" b="1">
                <a:solidFill>
                  <a:schemeClr val="bg2"/>
                </a:solidFill>
              </a:rPr>
              <a:t>Piedmont Alluvial Plains</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ontent Placeholder 2"/>
          <p:cNvSpPr>
            <a:spLocks noGrp="1"/>
          </p:cNvSpPr>
          <p:nvPr>
            <p:ph idx="4294967295"/>
          </p:nvPr>
        </p:nvSpPr>
        <p:spPr>
          <a:xfrm>
            <a:off x="457200" y="1143000"/>
            <a:ext cx="8229600" cy="4572000"/>
          </a:xfrm>
        </p:spPr>
        <p:txBody>
          <a:bodyPr>
            <a:normAutofit/>
          </a:bodyPr>
          <a:lstStyle/>
          <a:p>
            <a:pPr marL="447675" indent="-382588" algn="just" eaLnBrk="1" hangingPunct="1">
              <a:lnSpc>
                <a:spcPct val="90000"/>
              </a:lnSpc>
              <a:buFont typeface="Wingdings" pitchFamily="2" charset="2"/>
              <a:buNone/>
              <a:defRPr/>
            </a:pPr>
            <a:r>
              <a:rPr lang="en-US" sz="2800" dirty="0" smtClean="0"/>
              <a:t>This region is found in the coastal belt area of our country i.e. southern part and mouth of Bay of Bengal. This plain is composed of saline clays and most of it is affected by tides. Due to salinity of soil it is not suitable to crop cultivation.</a:t>
            </a:r>
          </a:p>
        </p:txBody>
      </p:sp>
      <p:sp>
        <p:nvSpPr>
          <p:cNvPr id="52227" name="Text Box 4"/>
          <p:cNvSpPr txBox="1">
            <a:spLocks noChangeArrowheads="1"/>
          </p:cNvSpPr>
          <p:nvPr/>
        </p:nvSpPr>
        <p:spPr bwMode="auto">
          <a:xfrm>
            <a:off x="685800" y="609600"/>
            <a:ext cx="47244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52228" name="Text Box 5"/>
          <p:cNvSpPr txBox="1">
            <a:spLocks noChangeArrowheads="1"/>
          </p:cNvSpPr>
          <p:nvPr/>
        </p:nvSpPr>
        <p:spPr bwMode="auto">
          <a:xfrm>
            <a:off x="457200" y="381000"/>
            <a:ext cx="4191000" cy="641350"/>
          </a:xfrm>
          <a:prstGeom prst="rect">
            <a:avLst/>
          </a:prstGeom>
          <a:noFill/>
          <a:ln w="9525">
            <a:noFill/>
            <a:miter lim="800000"/>
            <a:headEnd/>
            <a:tailEnd/>
          </a:ln>
          <a:effectLst/>
        </p:spPr>
        <p:txBody>
          <a:bodyPr>
            <a:spAutoFit/>
          </a:bodyPr>
          <a:lstStyle/>
          <a:p>
            <a:pPr>
              <a:spcBef>
                <a:spcPct val="50000"/>
              </a:spcBef>
            </a:pPr>
            <a:r>
              <a:rPr lang="en-US" sz="3600" b="1"/>
              <a:t>Coastal Plain</a:t>
            </a:r>
          </a:p>
        </p:txBody>
      </p:sp>
      <p:pic>
        <p:nvPicPr>
          <p:cNvPr id="52229" name="Picture 5" descr="http://www.fao.org/docrep/010/ag124e/AG124E08.gif"/>
          <p:cNvPicPr>
            <a:picLocks noChangeAspect="1" noChangeArrowheads="1"/>
          </p:cNvPicPr>
          <p:nvPr/>
        </p:nvPicPr>
        <p:blipFill>
          <a:blip r:embed="rId2"/>
          <a:srcRect/>
          <a:stretch>
            <a:fillRect/>
          </a:stretch>
        </p:blipFill>
        <p:spPr bwMode="auto">
          <a:xfrm>
            <a:off x="4419600" y="3254375"/>
            <a:ext cx="4724400" cy="36083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p:cNvSpPr>
            <a:spLocks noGrp="1"/>
          </p:cNvSpPr>
          <p:nvPr>
            <p:ph idx="4294967295"/>
          </p:nvPr>
        </p:nvSpPr>
        <p:spPr>
          <a:xfrm>
            <a:off x="152400" y="1143000"/>
            <a:ext cx="8839200" cy="2209800"/>
          </a:xfrm>
        </p:spPr>
        <p:txBody>
          <a:bodyPr>
            <a:normAutofit/>
          </a:bodyPr>
          <a:lstStyle/>
          <a:p>
            <a:pPr marL="447675" indent="-382588" algn="just" eaLnBrk="1" hangingPunct="1">
              <a:lnSpc>
                <a:spcPct val="80000"/>
              </a:lnSpc>
              <a:buFont typeface="Wingdings" pitchFamily="2" charset="2"/>
              <a:buNone/>
              <a:defRPr/>
            </a:pPr>
            <a:r>
              <a:rPr lang="en-US" sz="2800" smtClean="0"/>
              <a:t>The southern part of Satkhira, Khulna, Bagarhat, Jhalokhathi, Potuakhali and Borguna districts are within the tidal plain. The main characteristics of these land area is clay-to-clay loam, criss crossed by numerous streams and channels. The most forest area of our country remains here.</a:t>
            </a:r>
          </a:p>
        </p:txBody>
      </p:sp>
      <p:sp>
        <p:nvSpPr>
          <p:cNvPr id="53251" name="Text Box 4"/>
          <p:cNvSpPr txBox="1">
            <a:spLocks noChangeArrowheads="1"/>
          </p:cNvSpPr>
          <p:nvPr/>
        </p:nvSpPr>
        <p:spPr bwMode="auto">
          <a:xfrm>
            <a:off x="304800" y="228600"/>
            <a:ext cx="3048000" cy="641350"/>
          </a:xfrm>
          <a:prstGeom prst="rect">
            <a:avLst/>
          </a:prstGeom>
          <a:noFill/>
          <a:ln w="9525">
            <a:noFill/>
            <a:miter lim="800000"/>
            <a:headEnd/>
            <a:tailEnd/>
          </a:ln>
          <a:effectLst/>
        </p:spPr>
        <p:txBody>
          <a:bodyPr>
            <a:spAutoFit/>
          </a:bodyPr>
          <a:lstStyle/>
          <a:p>
            <a:pPr>
              <a:spcBef>
                <a:spcPct val="50000"/>
              </a:spcBef>
            </a:pPr>
            <a:r>
              <a:rPr lang="en-US" sz="3600" b="1"/>
              <a:t>Tidal Plain</a:t>
            </a:r>
          </a:p>
        </p:txBody>
      </p:sp>
      <p:pic>
        <p:nvPicPr>
          <p:cNvPr id="5" name="Picture 5" descr="http://www.fao.org/docrep/010/ag124e/AG124E08.gif"/>
          <p:cNvPicPr>
            <a:picLocks noChangeAspect="1" noChangeArrowheads="1"/>
          </p:cNvPicPr>
          <p:nvPr/>
        </p:nvPicPr>
        <p:blipFill>
          <a:blip r:embed="rId2"/>
          <a:srcRect/>
          <a:stretch>
            <a:fillRect/>
          </a:stretch>
        </p:blipFill>
        <p:spPr bwMode="auto">
          <a:xfrm>
            <a:off x="4419600" y="3254375"/>
            <a:ext cx="4724400" cy="36083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3" name="Content Placeholder 2"/>
          <p:cNvSpPr>
            <a:spLocks noGrp="1"/>
          </p:cNvSpPr>
          <p:nvPr>
            <p:ph idx="4294967295"/>
          </p:nvPr>
        </p:nvSpPr>
        <p:spPr>
          <a:xfrm>
            <a:off x="0" y="1143000"/>
            <a:ext cx="5715000" cy="5715000"/>
          </a:xfrm>
        </p:spPr>
        <p:txBody>
          <a:bodyPr/>
          <a:lstStyle/>
          <a:p>
            <a:pPr marL="447675" indent="-382588" algn="just" eaLnBrk="1" hangingPunct="1">
              <a:buFont typeface="Wingdings" pitchFamily="2" charset="2"/>
              <a:buNone/>
              <a:defRPr/>
            </a:pPr>
            <a:r>
              <a:rPr lang="en-US" sz="2600" dirty="0" smtClean="0">
                <a:effectLst/>
              </a:rPr>
              <a:t>A delta is land created by a river that deposits soil. The term "</a:t>
            </a:r>
            <a:r>
              <a:rPr lang="en-US" sz="2600" dirty="0" smtClean="0">
                <a:solidFill>
                  <a:srgbClr val="FFFF00"/>
                </a:solidFill>
                <a:effectLst/>
              </a:rPr>
              <a:t>delta" usually implies the triangular shape of land at the opening of a river into a sea or lake</a:t>
            </a:r>
            <a:r>
              <a:rPr lang="en-US" sz="2600" dirty="0" smtClean="0">
                <a:effectLst/>
              </a:rPr>
              <a:t>. However a delta can be formed by flooding of large rivers.</a:t>
            </a:r>
          </a:p>
          <a:p>
            <a:pPr marL="447675" indent="-382588" algn="just" eaLnBrk="1" hangingPunct="1">
              <a:buFont typeface="Wingdings" pitchFamily="2" charset="2"/>
              <a:buNone/>
              <a:defRPr/>
            </a:pPr>
            <a:r>
              <a:rPr lang="en-US" sz="2600" dirty="0" smtClean="0">
                <a:effectLst/>
              </a:rPr>
              <a:t/>
            </a:r>
            <a:br>
              <a:rPr lang="en-US" sz="2600" dirty="0" smtClean="0">
                <a:effectLst/>
              </a:rPr>
            </a:br>
            <a:r>
              <a:rPr lang="en-US" sz="2600" dirty="0" smtClean="0"/>
              <a:t>This area contains from the southern part of the </a:t>
            </a:r>
            <a:r>
              <a:rPr lang="en-US" sz="2600" dirty="0" err="1" smtClean="0"/>
              <a:t>Rajshahi</a:t>
            </a:r>
            <a:r>
              <a:rPr lang="en-US" sz="2600" dirty="0" smtClean="0"/>
              <a:t>, </a:t>
            </a:r>
            <a:r>
              <a:rPr lang="en-US" sz="2600" dirty="0" err="1" smtClean="0"/>
              <a:t>Natore</a:t>
            </a:r>
            <a:r>
              <a:rPr lang="en-US" sz="2600" dirty="0" smtClean="0"/>
              <a:t> and </a:t>
            </a:r>
            <a:r>
              <a:rPr lang="en-US" sz="2600" dirty="0" err="1" smtClean="0"/>
              <a:t>Pabna</a:t>
            </a:r>
            <a:r>
              <a:rPr lang="en-US" sz="2600" dirty="0" smtClean="0"/>
              <a:t> to the boundary of tidal plain from Ganga or Padma. These land area are also very fertile due to silt of river.</a:t>
            </a:r>
          </a:p>
        </p:txBody>
      </p:sp>
      <p:sp>
        <p:nvSpPr>
          <p:cNvPr id="54275" name="Text Box 4"/>
          <p:cNvSpPr txBox="1">
            <a:spLocks noChangeArrowheads="1"/>
          </p:cNvSpPr>
          <p:nvPr/>
        </p:nvSpPr>
        <p:spPr bwMode="auto">
          <a:xfrm>
            <a:off x="152400" y="304800"/>
            <a:ext cx="3810000" cy="641350"/>
          </a:xfrm>
          <a:prstGeom prst="rect">
            <a:avLst/>
          </a:prstGeom>
          <a:noFill/>
          <a:ln w="9525">
            <a:noFill/>
            <a:miter lim="800000"/>
            <a:headEnd/>
            <a:tailEnd/>
          </a:ln>
          <a:effectLst/>
        </p:spPr>
        <p:txBody>
          <a:bodyPr>
            <a:spAutoFit/>
          </a:bodyPr>
          <a:lstStyle/>
          <a:p>
            <a:pPr>
              <a:spcBef>
                <a:spcPct val="50000"/>
              </a:spcBef>
            </a:pPr>
            <a:r>
              <a:rPr lang="en-US" sz="3600" b="1"/>
              <a:t>Deltaic Plain </a:t>
            </a:r>
          </a:p>
        </p:txBody>
      </p:sp>
      <p:pic>
        <p:nvPicPr>
          <p:cNvPr id="54276" name="Picture 5" descr="http://www.topnews.in/files/bangladesh-map1.jpg"/>
          <p:cNvPicPr>
            <a:picLocks noChangeAspect="1" noChangeArrowheads="1"/>
          </p:cNvPicPr>
          <p:nvPr/>
        </p:nvPicPr>
        <p:blipFill>
          <a:blip r:embed="rId2"/>
          <a:srcRect/>
          <a:stretch>
            <a:fillRect/>
          </a:stretch>
        </p:blipFill>
        <p:spPr bwMode="auto">
          <a:xfrm>
            <a:off x="5943600" y="0"/>
            <a:ext cx="3200400" cy="3962400"/>
          </a:xfrm>
          <a:prstGeom prst="rect">
            <a:avLst/>
          </a:prstGeom>
          <a:noFill/>
          <a:ln w="9525">
            <a:noFill/>
            <a:miter lim="800000"/>
            <a:headEnd/>
            <a:tailEnd/>
          </a:ln>
        </p:spPr>
      </p:pic>
    </p:spTree>
  </p:cSld>
  <p:clrMapOvr>
    <a:masterClrMapping/>
  </p:clrMapOvr>
  <p:transition spd="slow">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Content Placeholder 2"/>
          <p:cNvSpPr>
            <a:spLocks noGrp="1"/>
          </p:cNvSpPr>
          <p:nvPr>
            <p:ph idx="4294967295"/>
          </p:nvPr>
        </p:nvSpPr>
        <p:spPr>
          <a:xfrm>
            <a:off x="228600" y="1524000"/>
            <a:ext cx="8763000" cy="4876800"/>
          </a:xfrm>
        </p:spPr>
        <p:txBody>
          <a:bodyPr>
            <a:noAutofit/>
          </a:bodyPr>
          <a:lstStyle/>
          <a:p>
            <a:pPr marL="447675" indent="-382588" algn="just" eaLnBrk="1" hangingPunct="1">
              <a:lnSpc>
                <a:spcPct val="90000"/>
              </a:lnSpc>
              <a:defRPr/>
            </a:pPr>
            <a:r>
              <a:rPr lang="en-US" sz="4000" dirty="0" smtClean="0"/>
              <a:t>Rest of Bangladesh that we discussed above, is the vast flood plain. Actually these types of soil are found all over the Bangladesh, as Bangladesh is a land of rivers. These types of land are formed because of flood and contain high fertility to grow crops.</a:t>
            </a:r>
          </a:p>
        </p:txBody>
      </p:sp>
      <p:sp>
        <p:nvSpPr>
          <p:cNvPr id="55299" name="Text Box 4"/>
          <p:cNvSpPr txBox="1">
            <a:spLocks noChangeArrowheads="1"/>
          </p:cNvSpPr>
          <p:nvPr/>
        </p:nvSpPr>
        <p:spPr bwMode="auto">
          <a:xfrm>
            <a:off x="510540" y="228600"/>
            <a:ext cx="4114800" cy="830997"/>
          </a:xfrm>
          <a:prstGeom prst="rect">
            <a:avLst/>
          </a:prstGeom>
          <a:noFill/>
          <a:ln w="9525">
            <a:noFill/>
            <a:miter lim="800000"/>
            <a:headEnd/>
            <a:tailEnd/>
          </a:ln>
          <a:effectLst/>
        </p:spPr>
        <p:txBody>
          <a:bodyPr>
            <a:spAutoFit/>
          </a:bodyPr>
          <a:lstStyle/>
          <a:p>
            <a:pPr>
              <a:spcBef>
                <a:spcPct val="50000"/>
              </a:spcBef>
            </a:pPr>
            <a:r>
              <a:rPr lang="en-US" sz="4800" b="1" dirty="0"/>
              <a:t>Flood Plain</a:t>
            </a:r>
          </a:p>
        </p:txBody>
      </p:sp>
    </p:spTree>
  </p:cSld>
  <p:clrMapOvr>
    <a:masterClrMapping/>
  </p:clrMapOvr>
  <p:transition spd="slow">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52401"/>
            <a:ext cx="9144000" cy="6524863"/>
          </a:xfrm>
          <a:prstGeom prst="rect">
            <a:avLst/>
          </a:prstGeom>
        </p:spPr>
        <p:txBody>
          <a:bodyPr wrap="square">
            <a:spAutoFit/>
          </a:bodyPr>
          <a:lstStyle/>
          <a:p>
            <a:pPr algn="ctr">
              <a:defRPr/>
            </a:pPr>
            <a:r>
              <a:rPr lang="en-US" sz="4000" b="1" dirty="0">
                <a:solidFill>
                  <a:srgbClr val="FFFF00"/>
                </a:solidFill>
              </a:rPr>
              <a:t>Country  Profile </a:t>
            </a:r>
          </a:p>
          <a:p>
            <a:pPr>
              <a:defRPr/>
            </a:pPr>
            <a:endParaRPr lang="en-US" sz="2800" dirty="0"/>
          </a:p>
          <a:p>
            <a:pPr>
              <a:defRPr/>
            </a:pPr>
            <a:r>
              <a:rPr lang="en-US" sz="2800" b="1" dirty="0"/>
              <a:t>Bangladesh</a:t>
            </a:r>
            <a:r>
              <a:rPr lang="en-US" sz="2800" dirty="0"/>
              <a:t> is sub-tropical  riverine country with </a:t>
            </a:r>
            <a:endParaRPr lang="en-US" sz="2800" dirty="0" smtClean="0"/>
          </a:p>
          <a:p>
            <a:pPr>
              <a:defRPr/>
            </a:pPr>
            <a:r>
              <a:rPr lang="en-US" sz="2800" dirty="0" smtClean="0"/>
              <a:t>monsoon</a:t>
            </a:r>
            <a:r>
              <a:rPr lang="en-US" sz="2800" dirty="0"/>
              <a:t> </a:t>
            </a:r>
            <a:r>
              <a:rPr lang="en-US" sz="2800" dirty="0" smtClean="0"/>
              <a:t>climate.</a:t>
            </a:r>
            <a:r>
              <a:rPr lang="en-US" sz="2800" dirty="0"/>
              <a:t> </a:t>
            </a:r>
          </a:p>
          <a:p>
            <a:pPr>
              <a:defRPr/>
            </a:pPr>
            <a:endParaRPr lang="en-US" sz="2800" dirty="0"/>
          </a:p>
          <a:p>
            <a:pPr>
              <a:defRPr/>
            </a:pPr>
            <a:r>
              <a:rPr lang="en-US" sz="2800" dirty="0"/>
              <a:t>Location: Between 20</a:t>
            </a:r>
            <a:r>
              <a:rPr lang="en-US" sz="2800" baseline="30000" dirty="0"/>
              <a:t>o</a:t>
            </a:r>
            <a:r>
              <a:rPr lang="en-US" sz="2800" dirty="0"/>
              <a:t> and 26</a:t>
            </a:r>
            <a:r>
              <a:rPr lang="en-US" sz="2800" baseline="30000" dirty="0"/>
              <a:t>o</a:t>
            </a:r>
            <a:r>
              <a:rPr lang="en-US" sz="2800" dirty="0"/>
              <a:t> north latitude &amp; 88</a:t>
            </a:r>
            <a:r>
              <a:rPr lang="en-US" sz="2800" baseline="30000" dirty="0"/>
              <a:t>o</a:t>
            </a:r>
            <a:r>
              <a:rPr lang="en-US" sz="2800" dirty="0"/>
              <a:t> and 93</a:t>
            </a:r>
            <a:r>
              <a:rPr lang="en-US" sz="2800" baseline="30000" dirty="0"/>
              <a:t>o</a:t>
            </a:r>
            <a:r>
              <a:rPr lang="en-US" sz="2800" dirty="0"/>
              <a:t> east </a:t>
            </a:r>
            <a:r>
              <a:rPr lang="en-US" sz="2800" dirty="0" smtClean="0"/>
              <a:t>longitude.</a:t>
            </a:r>
            <a:endParaRPr lang="en-US" sz="2800" dirty="0"/>
          </a:p>
          <a:p>
            <a:pPr eaLnBrk="1" hangingPunct="1">
              <a:defRPr/>
            </a:pPr>
            <a:endParaRPr lang="en-US" sz="2800" dirty="0"/>
          </a:p>
          <a:p>
            <a:pPr eaLnBrk="1" hangingPunct="1">
              <a:defRPr/>
            </a:pPr>
            <a:r>
              <a:rPr lang="en-US" sz="2800" b="1" dirty="0">
                <a:solidFill>
                  <a:srgbClr val="FFFF00"/>
                </a:solidFill>
              </a:rPr>
              <a:t>Total Area:</a:t>
            </a:r>
          </a:p>
          <a:p>
            <a:pPr eaLnBrk="1" hangingPunct="1">
              <a:defRPr/>
            </a:pPr>
            <a:r>
              <a:rPr lang="en-US" sz="2800" dirty="0">
                <a:effectLst>
                  <a:outerShdw blurRad="38100" dist="38100" dir="2700000" algn="tl">
                    <a:srgbClr val="000000">
                      <a:alpha val="43137"/>
                    </a:srgbClr>
                  </a:outerShdw>
                </a:effectLst>
                <a:latin typeface="Arial" charset="0"/>
              </a:rPr>
              <a:t/>
            </a:r>
            <a:br>
              <a:rPr lang="en-US" sz="2800" dirty="0">
                <a:effectLst>
                  <a:outerShdw blurRad="38100" dist="38100" dir="2700000" algn="tl">
                    <a:srgbClr val="000000">
                      <a:alpha val="43137"/>
                    </a:srgbClr>
                  </a:outerShdw>
                </a:effectLst>
                <a:latin typeface="Arial" charset="0"/>
              </a:rPr>
            </a:br>
            <a:r>
              <a:rPr lang="en-US" sz="2800" b="1" dirty="0">
                <a:solidFill>
                  <a:srgbClr val="D8601E"/>
                </a:solidFill>
                <a:effectLst>
                  <a:outerShdw blurRad="38100" dist="38100" dir="2700000" algn="tl">
                    <a:srgbClr val="000000">
                      <a:alpha val="43137"/>
                    </a:srgbClr>
                  </a:outerShdw>
                </a:effectLst>
                <a:latin typeface="Arial" charset="0"/>
              </a:rPr>
              <a:t>Total</a:t>
            </a:r>
            <a:r>
              <a:rPr lang="en-US" sz="2800" i="1" dirty="0">
                <a:effectLst>
                  <a:outerShdw blurRad="38100" dist="38100" dir="2700000" algn="tl">
                    <a:srgbClr val="000000">
                      <a:alpha val="43137"/>
                    </a:srgbClr>
                  </a:outerShdw>
                </a:effectLst>
                <a:latin typeface="Arial" charset="0"/>
              </a:rPr>
              <a:t>:</a:t>
            </a:r>
            <a:r>
              <a:rPr lang="en-US" sz="2800" dirty="0">
                <a:effectLst>
                  <a:outerShdw blurRad="38100" dist="38100" dir="2700000" algn="tl">
                    <a:srgbClr val="000000">
                      <a:alpha val="43137"/>
                    </a:srgbClr>
                  </a:outerShdw>
                </a:effectLst>
                <a:latin typeface="Arial" charset="0"/>
              </a:rPr>
              <a:t> 147,570 square kilometers (56,977 square miles)</a:t>
            </a:r>
          </a:p>
          <a:p>
            <a:pPr eaLnBrk="1" hangingPunct="1">
              <a:defRPr/>
            </a:pPr>
            <a:r>
              <a:rPr lang="en-US" sz="2800" dirty="0">
                <a:effectLst>
                  <a:outerShdw blurRad="38100" dist="38100" dir="2700000" algn="tl">
                    <a:srgbClr val="000000">
                      <a:alpha val="43137"/>
                    </a:srgbClr>
                  </a:outerShdw>
                </a:effectLst>
              </a:rPr>
              <a:t> </a:t>
            </a:r>
            <a:r>
              <a:rPr lang="en-US" sz="1600" dirty="0">
                <a:effectLst>
                  <a:outerShdw blurRad="38100" dist="38100" dir="2700000" algn="tl">
                    <a:srgbClr val="000000">
                      <a:alpha val="43137"/>
                    </a:srgbClr>
                  </a:outerShdw>
                </a:effectLst>
                <a:latin typeface="Arial" charset="0"/>
              </a:rPr>
              <a:t/>
            </a:r>
            <a:br>
              <a:rPr lang="en-US" sz="1600" dirty="0">
                <a:effectLst>
                  <a:outerShdw blurRad="38100" dist="38100" dir="2700000" algn="tl">
                    <a:srgbClr val="000000">
                      <a:alpha val="43137"/>
                    </a:srgbClr>
                  </a:outerShdw>
                </a:effectLst>
                <a:latin typeface="Arial" charset="0"/>
              </a:rPr>
            </a:br>
            <a:r>
              <a:rPr lang="en-US" sz="2800" b="1" dirty="0">
                <a:solidFill>
                  <a:srgbClr val="D8601E"/>
                </a:solidFill>
                <a:effectLst>
                  <a:outerShdw blurRad="38100" dist="38100" dir="2700000" algn="tl">
                    <a:srgbClr val="000000">
                      <a:alpha val="43137"/>
                    </a:srgbClr>
                  </a:outerShdw>
                </a:effectLst>
                <a:latin typeface="Arial" charset="0"/>
              </a:rPr>
              <a:t>Land</a:t>
            </a:r>
            <a:r>
              <a:rPr lang="en-US" sz="2800" i="1" dirty="0">
                <a:effectLst>
                  <a:outerShdw blurRad="38100" dist="38100" dir="2700000" algn="tl">
                    <a:srgbClr val="000000">
                      <a:alpha val="43137"/>
                    </a:srgbClr>
                  </a:outerShdw>
                </a:effectLst>
                <a:latin typeface="Arial" charset="0"/>
              </a:rPr>
              <a:t>:</a:t>
            </a:r>
            <a:r>
              <a:rPr lang="en-US" sz="2800" dirty="0">
                <a:effectLst>
                  <a:outerShdw blurRad="38100" dist="38100" dir="2700000" algn="tl">
                    <a:srgbClr val="000000">
                      <a:alpha val="43137"/>
                    </a:srgbClr>
                  </a:outerShdw>
                </a:effectLst>
                <a:latin typeface="Arial" charset="0"/>
              </a:rPr>
              <a:t> 133,910 </a:t>
            </a:r>
            <a:r>
              <a:rPr lang="en-US" sz="2800" dirty="0" err="1">
                <a:effectLst>
                  <a:outerShdw blurRad="38100" dist="38100" dir="2700000" algn="tl">
                    <a:srgbClr val="000000">
                      <a:alpha val="43137"/>
                    </a:srgbClr>
                  </a:outerShdw>
                </a:effectLst>
                <a:latin typeface="Arial" charset="0"/>
              </a:rPr>
              <a:t>sq</a:t>
            </a:r>
            <a:r>
              <a:rPr lang="en-US" sz="2800" dirty="0">
                <a:effectLst>
                  <a:outerShdw blurRad="38100" dist="38100" dir="2700000" algn="tl">
                    <a:srgbClr val="000000">
                      <a:alpha val="43137"/>
                    </a:srgbClr>
                  </a:outerShdw>
                </a:effectLst>
                <a:latin typeface="Arial" charset="0"/>
              </a:rPr>
              <a:t> km </a:t>
            </a:r>
          </a:p>
          <a:p>
            <a:pPr eaLnBrk="1" hangingPunct="1">
              <a:defRPr/>
            </a:pPr>
            <a:r>
              <a:rPr lang="en-US" sz="1400" dirty="0">
                <a:effectLst>
                  <a:outerShdw blurRad="38100" dist="38100" dir="2700000" algn="tl">
                    <a:srgbClr val="000000">
                      <a:alpha val="43137"/>
                    </a:srgbClr>
                  </a:outerShdw>
                </a:effectLst>
                <a:latin typeface="Arial" charset="0"/>
              </a:rPr>
              <a:t/>
            </a:r>
            <a:br>
              <a:rPr lang="en-US" sz="1400" dirty="0">
                <a:effectLst>
                  <a:outerShdw blurRad="38100" dist="38100" dir="2700000" algn="tl">
                    <a:srgbClr val="000000">
                      <a:alpha val="43137"/>
                    </a:srgbClr>
                  </a:outerShdw>
                </a:effectLst>
                <a:latin typeface="Arial" charset="0"/>
              </a:rPr>
            </a:br>
            <a:r>
              <a:rPr lang="en-US" sz="2800" b="1" dirty="0">
                <a:solidFill>
                  <a:srgbClr val="D8601E"/>
                </a:solidFill>
                <a:effectLst>
                  <a:outerShdw blurRad="38100" dist="38100" dir="2700000" algn="tl">
                    <a:srgbClr val="000000">
                      <a:alpha val="43137"/>
                    </a:srgbClr>
                  </a:outerShdw>
                </a:effectLst>
                <a:latin typeface="Arial" charset="0"/>
              </a:rPr>
              <a:t>Water</a:t>
            </a:r>
            <a:r>
              <a:rPr lang="en-US" sz="2800" i="1" dirty="0">
                <a:effectLst>
                  <a:outerShdw blurRad="38100" dist="38100" dir="2700000" algn="tl">
                    <a:srgbClr val="000000">
                      <a:alpha val="43137"/>
                    </a:srgbClr>
                  </a:outerShdw>
                </a:effectLst>
                <a:latin typeface="Arial" charset="0"/>
              </a:rPr>
              <a:t>:</a:t>
            </a:r>
            <a:r>
              <a:rPr lang="en-US" sz="2800" dirty="0">
                <a:effectLst>
                  <a:outerShdw blurRad="38100" dist="38100" dir="2700000" algn="tl">
                    <a:srgbClr val="000000">
                      <a:alpha val="43137"/>
                    </a:srgbClr>
                  </a:outerShdw>
                </a:effectLst>
                <a:latin typeface="Arial" charset="0"/>
              </a:rPr>
              <a:t> 10,090 sq km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Country map of Bangladesh]"/>
          <p:cNvPicPr>
            <a:picLocks noChangeAspect="1" noChangeArrowheads="1"/>
          </p:cNvPicPr>
          <p:nvPr/>
        </p:nvPicPr>
        <p:blipFill>
          <a:blip r:embed="rId2"/>
          <a:srcRect/>
          <a:stretch>
            <a:fillRect/>
          </a:stretch>
        </p:blipFill>
        <p:spPr bwMode="auto">
          <a:xfrm>
            <a:off x="1379538" y="0"/>
            <a:ext cx="6384925" cy="6858000"/>
          </a:xfrm>
          <a:prstGeom prst="rect">
            <a:avLst/>
          </a:prstGeom>
          <a:noFill/>
          <a:ln w="9525">
            <a:noFill/>
            <a:miter lim="800000"/>
            <a:headEnd/>
            <a:tailEnd/>
          </a:ln>
        </p:spPr>
      </p:pic>
    </p:spTree>
    <p:extLst>
      <p:ext uri="{BB962C8B-B14F-4D97-AF65-F5344CB8AC3E}">
        <p14:creationId xmlns:p14="http://schemas.microsoft.com/office/powerpoint/2010/main" val="2237330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012825"/>
            <a:ext cx="8955088" cy="5800725"/>
          </a:xfrm>
          <a:prstGeom prst="rect">
            <a:avLst/>
          </a:prstGeom>
        </p:spPr>
        <p:txBody>
          <a:bodyPr>
            <a:spAutoFit/>
          </a:bodyPr>
          <a:lstStyle/>
          <a:p>
            <a:pPr>
              <a:defRPr/>
            </a:pPr>
            <a:r>
              <a:rPr lang="en-US" sz="3600" b="1" dirty="0">
                <a:solidFill>
                  <a:srgbClr val="FFFF00"/>
                </a:solidFill>
                <a:effectLst>
                  <a:outerShdw blurRad="38100" dist="38100" dir="2700000" algn="tl">
                    <a:srgbClr val="000000">
                      <a:alpha val="43137"/>
                    </a:srgbClr>
                  </a:outerShdw>
                </a:effectLst>
                <a:latin typeface="Arial" charset="0"/>
              </a:rPr>
              <a:t>Land boundaries</a:t>
            </a:r>
            <a:r>
              <a:rPr lang="en-US" sz="3600" b="1" dirty="0">
                <a:effectLst>
                  <a:outerShdw blurRad="38100" dist="38100" dir="2700000" algn="tl">
                    <a:srgbClr val="000000">
                      <a:alpha val="43137"/>
                    </a:srgbClr>
                  </a:outerShdw>
                </a:effectLst>
                <a:latin typeface="Arial" charset="0"/>
              </a:rPr>
              <a:t>:</a:t>
            </a:r>
            <a:r>
              <a:rPr lang="en-US" sz="3600" dirty="0">
                <a:effectLst>
                  <a:outerShdw blurRad="38100" dist="38100" dir="2700000" algn="tl">
                    <a:srgbClr val="000000">
                      <a:alpha val="43137"/>
                    </a:srgbClr>
                  </a:outerShdw>
                </a:effectLst>
                <a:latin typeface="Arial" charset="0"/>
              </a:rPr>
              <a:t> </a:t>
            </a:r>
          </a:p>
          <a:p>
            <a:pPr>
              <a:defRPr/>
            </a:pPr>
            <a:endParaRPr lang="en-US" sz="1200" dirty="0">
              <a:effectLst>
                <a:outerShdw blurRad="38100" dist="38100" dir="2700000" algn="tl">
                  <a:srgbClr val="000000">
                    <a:alpha val="43137"/>
                  </a:srgbClr>
                </a:outerShdw>
              </a:effectLst>
              <a:latin typeface="Arial" charset="0"/>
            </a:endParaRPr>
          </a:p>
          <a:p>
            <a:pPr>
              <a:defRPr/>
            </a:pPr>
            <a:endParaRPr lang="en-US" sz="900" dirty="0">
              <a:effectLst>
                <a:outerShdw blurRad="38100" dist="38100" dir="2700000" algn="tl">
                  <a:srgbClr val="000000">
                    <a:alpha val="43137"/>
                  </a:srgbClr>
                </a:outerShdw>
              </a:effectLst>
              <a:latin typeface="Arial" charset="0"/>
            </a:endParaRPr>
          </a:p>
          <a:p>
            <a:pPr>
              <a:defRPr/>
            </a:pPr>
            <a:r>
              <a:rPr lang="en-US" sz="2800" b="1" dirty="0">
                <a:effectLst>
                  <a:outerShdw blurRad="38100" dist="38100" dir="2700000" algn="tl">
                    <a:srgbClr val="000000">
                      <a:alpha val="43137"/>
                    </a:srgbClr>
                  </a:outerShdw>
                </a:effectLst>
                <a:latin typeface="Arial" charset="0"/>
              </a:rPr>
              <a:t>Total</a:t>
            </a:r>
            <a:r>
              <a:rPr lang="en-US" sz="2800" i="1" dirty="0">
                <a:effectLst>
                  <a:outerShdw blurRad="38100" dist="38100" dir="2700000" algn="tl">
                    <a:srgbClr val="000000">
                      <a:alpha val="43137"/>
                    </a:srgbClr>
                  </a:outerShdw>
                </a:effectLst>
                <a:latin typeface="Arial" charset="0"/>
              </a:rPr>
              <a:t>:</a:t>
            </a:r>
            <a:r>
              <a:rPr lang="en-US" sz="2800" dirty="0">
                <a:effectLst>
                  <a:outerShdw blurRad="38100" dist="38100" dir="2700000" algn="tl">
                    <a:srgbClr val="000000">
                      <a:alpha val="43137"/>
                    </a:srgbClr>
                  </a:outerShdw>
                </a:effectLst>
                <a:latin typeface="Arial" charset="0"/>
              </a:rPr>
              <a:t> 4,246 km </a:t>
            </a:r>
            <a:br>
              <a:rPr lang="en-US" sz="2800" dirty="0">
                <a:effectLst>
                  <a:outerShdw blurRad="38100" dist="38100" dir="2700000" algn="tl">
                    <a:srgbClr val="000000">
                      <a:alpha val="43137"/>
                    </a:srgbClr>
                  </a:outerShdw>
                </a:effectLst>
                <a:latin typeface="Arial" charset="0"/>
              </a:rPr>
            </a:br>
            <a:r>
              <a:rPr lang="en-US" sz="2800" i="1" dirty="0">
                <a:effectLst>
                  <a:outerShdw blurRad="38100" dist="38100" dir="2700000" algn="tl">
                    <a:srgbClr val="000000">
                      <a:alpha val="43137"/>
                    </a:srgbClr>
                  </a:outerShdw>
                </a:effectLst>
                <a:latin typeface="Arial" charset="0"/>
              </a:rPr>
              <a:t>border countries:</a:t>
            </a:r>
            <a:r>
              <a:rPr lang="en-US" sz="2800" dirty="0">
                <a:effectLst>
                  <a:outerShdw blurRad="38100" dist="38100" dir="2700000" algn="tl">
                    <a:srgbClr val="000000">
                      <a:alpha val="43137"/>
                    </a:srgbClr>
                  </a:outerShdw>
                </a:effectLst>
                <a:latin typeface="Arial" charset="0"/>
              </a:rPr>
              <a:t> Burma 193 km, India 4,053 km </a:t>
            </a:r>
          </a:p>
          <a:p>
            <a:pPr>
              <a:defRPr/>
            </a:pPr>
            <a:endParaRPr lang="en-US" sz="900" dirty="0"/>
          </a:p>
          <a:p>
            <a:pPr>
              <a:defRPr/>
            </a:pPr>
            <a:r>
              <a:rPr lang="en-US" sz="2800" b="1" dirty="0"/>
              <a:t>Boundary</a:t>
            </a:r>
            <a:r>
              <a:rPr lang="en-US" sz="2800" dirty="0"/>
              <a:t>: North, West &amp; East – India, Southeast – Myanmar, South – Bay of Bengal</a:t>
            </a:r>
          </a:p>
          <a:p>
            <a:pPr>
              <a:defRPr/>
            </a:pPr>
            <a:r>
              <a:rPr lang="en-US" sz="1100" dirty="0"/>
              <a:t> </a:t>
            </a:r>
          </a:p>
          <a:p>
            <a:pPr>
              <a:defRPr/>
            </a:pPr>
            <a:r>
              <a:rPr lang="en-US" sz="2800" b="1" dirty="0"/>
              <a:t>Population</a:t>
            </a:r>
            <a:r>
              <a:rPr lang="en-US" sz="2800" dirty="0"/>
              <a:t>: </a:t>
            </a:r>
            <a:r>
              <a:rPr lang="en-US" sz="2800" dirty="0" smtClean="0"/>
              <a:t>163 </a:t>
            </a:r>
            <a:r>
              <a:rPr lang="en-US" sz="2800" dirty="0"/>
              <a:t>million; density </a:t>
            </a:r>
            <a:r>
              <a:rPr lang="en-US" sz="2800" dirty="0" smtClean="0"/>
              <a:t>1125 </a:t>
            </a:r>
            <a:r>
              <a:rPr lang="en-US" sz="2800" dirty="0"/>
              <a:t>persons /sq.km.(highest in the world). </a:t>
            </a:r>
          </a:p>
          <a:p>
            <a:pPr>
              <a:defRPr/>
            </a:pPr>
            <a:endParaRPr lang="en-US" sz="2800" dirty="0"/>
          </a:p>
          <a:p>
            <a:pPr>
              <a:defRPr/>
            </a:pPr>
            <a:r>
              <a:rPr lang="en-US" sz="2800" dirty="0" smtClean="0"/>
              <a:t>About 30% </a:t>
            </a:r>
            <a:r>
              <a:rPr lang="en-US" sz="2800" dirty="0"/>
              <a:t>of the population live in urban areas while the rest </a:t>
            </a:r>
            <a:r>
              <a:rPr lang="en-US" sz="2800" dirty="0" smtClean="0"/>
              <a:t>70% </a:t>
            </a:r>
            <a:r>
              <a:rPr lang="en-US" sz="2800" dirty="0"/>
              <a:t>live in </a:t>
            </a:r>
            <a:r>
              <a:rPr lang="en-US" sz="2800" dirty="0" smtClean="0"/>
              <a:t>villages</a:t>
            </a:r>
            <a:r>
              <a:rPr lang="en-US" sz="2800" dirty="0"/>
              <a:t>.</a:t>
            </a:r>
          </a:p>
          <a:p>
            <a:pPr>
              <a:defRPr/>
            </a:pPr>
            <a:endParaRPr lang="en-US" sz="1400" dirty="0"/>
          </a:p>
          <a:p>
            <a:pPr>
              <a:defRPr/>
            </a:pPr>
            <a:r>
              <a:rPr lang="en-US" sz="2800" dirty="0"/>
              <a:t>Population growth rate is </a:t>
            </a:r>
            <a:r>
              <a:rPr lang="en-US" sz="2800" dirty="0" smtClean="0"/>
              <a:t>1.01%.</a:t>
            </a:r>
            <a:endParaRPr lang="en-US" sz="2800" dirty="0"/>
          </a:p>
        </p:txBody>
      </p:sp>
      <p:sp>
        <p:nvSpPr>
          <p:cNvPr id="7171" name="Rectangle 2"/>
          <p:cNvSpPr>
            <a:spLocks noChangeArrowheads="1"/>
          </p:cNvSpPr>
          <p:nvPr/>
        </p:nvSpPr>
        <p:spPr bwMode="auto">
          <a:xfrm>
            <a:off x="2708275" y="152400"/>
            <a:ext cx="5216525" cy="708025"/>
          </a:xfrm>
          <a:prstGeom prst="rect">
            <a:avLst/>
          </a:prstGeom>
          <a:noFill/>
          <a:ln w="9525">
            <a:noFill/>
            <a:miter lim="800000"/>
            <a:headEnd/>
            <a:tailEnd/>
          </a:ln>
        </p:spPr>
        <p:txBody>
          <a:bodyPr wrap="none">
            <a:spAutoFit/>
          </a:bodyPr>
          <a:lstStyle/>
          <a:p>
            <a:pPr algn="ctr"/>
            <a:r>
              <a:rPr lang="en-US" sz="4000" b="1">
                <a:solidFill>
                  <a:srgbClr val="FFFF00"/>
                </a:solidFill>
              </a:rPr>
              <a:t>Country  Profile……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52400" y="1295400"/>
            <a:ext cx="8991600" cy="5638800"/>
          </a:xfrm>
          <a:prstGeom prst="rect">
            <a:avLst/>
          </a:prstGeom>
        </p:spPr>
        <p:txBody>
          <a:bodyPr/>
          <a:lst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a:lstStyle>
          <a:p>
            <a:pPr>
              <a:lnSpc>
                <a:spcPct val="170000"/>
              </a:lnSpc>
              <a:defRPr/>
            </a:pPr>
            <a:r>
              <a:rPr lang="en-US" sz="2800" dirty="0" smtClean="0"/>
              <a:t>Main River : The Ganges-Padma, the Brahmaputra-</a:t>
            </a:r>
            <a:r>
              <a:rPr lang="en-US" sz="2800" dirty="0" err="1" smtClean="0"/>
              <a:t>Jamuna</a:t>
            </a:r>
            <a:r>
              <a:rPr lang="en-US" sz="2800" dirty="0" smtClean="0"/>
              <a:t> &amp; the </a:t>
            </a:r>
            <a:r>
              <a:rPr lang="en-US" sz="2800" dirty="0" err="1" smtClean="0"/>
              <a:t>Meghna</a:t>
            </a:r>
            <a:endParaRPr lang="en-US" sz="2800" dirty="0" smtClean="0"/>
          </a:p>
          <a:p>
            <a:pPr>
              <a:lnSpc>
                <a:spcPct val="170000"/>
              </a:lnSpc>
              <a:defRPr/>
            </a:pPr>
            <a:r>
              <a:rPr lang="en-US" sz="2800" dirty="0" smtClean="0"/>
              <a:t>Average temperature : 7 - 22 </a:t>
            </a:r>
            <a:r>
              <a:rPr lang="en-US" sz="2800" baseline="30000" dirty="0" smtClean="0"/>
              <a:t>0</a:t>
            </a:r>
            <a:r>
              <a:rPr lang="en-US" sz="2800" dirty="0" smtClean="0"/>
              <a:t>C in winter &amp; 24 - 39 </a:t>
            </a:r>
            <a:r>
              <a:rPr lang="en-US" sz="2800" baseline="30000" dirty="0" smtClean="0"/>
              <a:t>0</a:t>
            </a:r>
            <a:r>
              <a:rPr lang="en-US" sz="2800" dirty="0" smtClean="0"/>
              <a:t>C in summer</a:t>
            </a:r>
          </a:p>
          <a:p>
            <a:pPr>
              <a:lnSpc>
                <a:spcPct val="170000"/>
              </a:lnSpc>
              <a:defRPr/>
            </a:pPr>
            <a:r>
              <a:rPr lang="en-US" sz="2800" dirty="0" smtClean="0"/>
              <a:t>Average Rainfall : Annually 1429 to 4338 mm</a:t>
            </a:r>
          </a:p>
          <a:p>
            <a:pPr>
              <a:lnSpc>
                <a:spcPct val="170000"/>
              </a:lnSpc>
              <a:defRPr/>
            </a:pPr>
            <a:r>
              <a:rPr lang="en-US" sz="2800" dirty="0" smtClean="0"/>
              <a:t>Main Export : Jute, Tea, Garments, Frozen Fish, etc. </a:t>
            </a:r>
          </a:p>
          <a:p>
            <a:pPr>
              <a:defRPr/>
            </a:pPr>
            <a:endParaRPr lang="en-US" sz="2800" dirty="0"/>
          </a:p>
        </p:txBody>
      </p:sp>
      <p:sp>
        <p:nvSpPr>
          <p:cNvPr id="8195" name="Rectangle 3"/>
          <p:cNvSpPr>
            <a:spLocks noChangeArrowheads="1"/>
          </p:cNvSpPr>
          <p:nvPr/>
        </p:nvSpPr>
        <p:spPr bwMode="auto">
          <a:xfrm>
            <a:off x="1560513" y="304800"/>
            <a:ext cx="5367337" cy="708025"/>
          </a:xfrm>
          <a:prstGeom prst="rect">
            <a:avLst/>
          </a:prstGeom>
          <a:noFill/>
          <a:ln w="9525">
            <a:noFill/>
            <a:miter lim="800000"/>
            <a:headEnd/>
            <a:tailEnd/>
          </a:ln>
        </p:spPr>
        <p:txBody>
          <a:bodyPr wrap="none">
            <a:spAutoFit/>
          </a:bodyPr>
          <a:lstStyle/>
          <a:p>
            <a:pPr algn="ctr"/>
            <a:r>
              <a:rPr lang="en-US" sz="4000" b="1">
                <a:solidFill>
                  <a:srgbClr val="FFFF00"/>
                </a:solidFill>
              </a:rPr>
              <a:t>Country  Profile……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228600" y="228600"/>
            <a:ext cx="8915400" cy="5878532"/>
          </a:xfrm>
          <a:prstGeom prst="rect">
            <a:avLst/>
          </a:prstGeom>
          <a:noFill/>
          <a:ln w="9525">
            <a:noFill/>
            <a:miter lim="800000"/>
            <a:headEnd/>
            <a:tailEnd/>
          </a:ln>
          <a:effectLst/>
        </p:spPr>
        <p:txBody>
          <a:bodyPr wrap="square" anchor="ctr">
            <a:spAutoFit/>
          </a:bodyPr>
          <a:lstStyle/>
          <a:p>
            <a:r>
              <a:rPr lang="en-US" sz="4000" b="1" dirty="0">
                <a:effectLst>
                  <a:outerShdw blurRad="38100" dist="38100" dir="2700000" algn="tl">
                    <a:srgbClr val="000000">
                      <a:alpha val="43137"/>
                    </a:srgbClr>
                  </a:outerShdw>
                </a:effectLst>
                <a:latin typeface="Arial" charset="0"/>
              </a:rPr>
              <a:t>Coastline:</a:t>
            </a:r>
            <a:r>
              <a:rPr lang="en-US" sz="4000" dirty="0">
                <a:effectLst>
                  <a:outerShdw blurRad="38100" dist="38100" dir="2700000" algn="tl">
                    <a:srgbClr val="000000">
                      <a:alpha val="43137"/>
                    </a:srgbClr>
                  </a:outerShdw>
                </a:effectLst>
                <a:latin typeface="Arial" charset="0"/>
              </a:rPr>
              <a:t> 580 km</a:t>
            </a:r>
          </a:p>
          <a:p>
            <a:endParaRPr lang="en-US" sz="4000" dirty="0">
              <a:effectLst>
                <a:outerShdw blurRad="38100" dist="38100" dir="2700000" algn="tl">
                  <a:srgbClr val="000000">
                    <a:alpha val="43137"/>
                  </a:srgbClr>
                </a:outerShdw>
              </a:effectLst>
              <a:latin typeface="Arial" charset="0"/>
            </a:endParaRPr>
          </a:p>
          <a:p>
            <a:r>
              <a:rPr lang="en-US" sz="4000" b="1" dirty="0">
                <a:solidFill>
                  <a:srgbClr val="FF9900"/>
                </a:solidFill>
                <a:effectLst>
                  <a:outerShdw blurRad="38100" dist="38100" dir="2700000" algn="tl">
                    <a:srgbClr val="000000">
                      <a:alpha val="43137"/>
                    </a:srgbClr>
                  </a:outerShdw>
                </a:effectLst>
                <a:latin typeface="Arial" charset="0"/>
              </a:rPr>
              <a:t>Maritime claims:</a:t>
            </a:r>
            <a:r>
              <a:rPr lang="en-US" sz="4000" dirty="0">
                <a:solidFill>
                  <a:srgbClr val="FF9900"/>
                </a:solidFill>
                <a:effectLst>
                  <a:outerShdw blurRad="38100" dist="38100" dir="2700000" algn="tl">
                    <a:srgbClr val="000000">
                      <a:alpha val="43137"/>
                    </a:srgbClr>
                  </a:outerShdw>
                </a:effectLst>
                <a:latin typeface="Arial" charset="0"/>
              </a:rPr>
              <a:t/>
            </a:r>
            <a:br>
              <a:rPr lang="en-US" sz="4000" dirty="0">
                <a:solidFill>
                  <a:srgbClr val="FF9900"/>
                </a:solidFill>
                <a:effectLst>
                  <a:outerShdw blurRad="38100" dist="38100" dir="2700000" algn="tl">
                    <a:srgbClr val="000000">
                      <a:alpha val="43137"/>
                    </a:srgbClr>
                  </a:outerShdw>
                </a:effectLst>
                <a:latin typeface="Arial" charset="0"/>
              </a:rPr>
            </a:br>
            <a:r>
              <a:rPr lang="en-US" sz="4000" dirty="0">
                <a:effectLst>
                  <a:outerShdw blurRad="38100" dist="38100" dir="2700000" algn="tl">
                    <a:srgbClr val="000000">
                      <a:alpha val="43137"/>
                    </a:srgbClr>
                  </a:outerShdw>
                </a:effectLst>
                <a:latin typeface="Arial" charset="0"/>
              </a:rPr>
              <a:t/>
            </a:r>
            <a:br>
              <a:rPr lang="en-US" sz="4000" dirty="0">
                <a:effectLst>
                  <a:outerShdw blurRad="38100" dist="38100" dir="2700000" algn="tl">
                    <a:srgbClr val="000000">
                      <a:alpha val="43137"/>
                    </a:srgbClr>
                  </a:outerShdw>
                </a:effectLst>
                <a:latin typeface="Arial" charset="0"/>
              </a:rPr>
            </a:br>
            <a:r>
              <a:rPr lang="en-US" sz="4000" b="1" dirty="0" smtClean="0">
                <a:effectLst>
                  <a:outerShdw blurRad="38100" dist="38100" dir="2700000" algn="tl">
                    <a:srgbClr val="000000">
                      <a:alpha val="43137"/>
                    </a:srgbClr>
                  </a:outerShdw>
                </a:effectLst>
                <a:latin typeface="Arial" charset="0"/>
              </a:rPr>
              <a:t>Continental </a:t>
            </a:r>
            <a:r>
              <a:rPr lang="en-US" sz="4000" b="1" dirty="0">
                <a:effectLst>
                  <a:outerShdw blurRad="38100" dist="38100" dir="2700000" algn="tl">
                    <a:srgbClr val="000000">
                      <a:alpha val="43137"/>
                    </a:srgbClr>
                  </a:outerShdw>
                </a:effectLst>
                <a:latin typeface="Arial" charset="0"/>
              </a:rPr>
              <a:t>shelf</a:t>
            </a:r>
            <a:r>
              <a:rPr lang="en-US" sz="4000" i="1" dirty="0">
                <a:effectLst>
                  <a:outerShdw blurRad="38100" dist="38100" dir="2700000" algn="tl">
                    <a:srgbClr val="000000">
                      <a:alpha val="43137"/>
                    </a:srgbClr>
                  </a:outerShdw>
                </a:effectLst>
                <a:latin typeface="Arial" charset="0"/>
              </a:rPr>
              <a:t>:</a:t>
            </a:r>
            <a:r>
              <a:rPr lang="en-US" sz="4000" dirty="0">
                <a:effectLst>
                  <a:outerShdw blurRad="38100" dist="38100" dir="2700000" algn="tl">
                    <a:srgbClr val="000000">
                      <a:alpha val="43137"/>
                    </a:srgbClr>
                  </a:outerShdw>
                </a:effectLst>
                <a:latin typeface="Arial" charset="0"/>
              </a:rPr>
              <a:t> up to the outer limits of the continental </a:t>
            </a:r>
            <a:r>
              <a:rPr lang="en-US" sz="4000" dirty="0" smtClean="0">
                <a:effectLst>
                  <a:outerShdw blurRad="38100" dist="38100" dir="2700000" algn="tl">
                    <a:srgbClr val="000000">
                      <a:alpha val="43137"/>
                    </a:srgbClr>
                  </a:outerShdw>
                </a:effectLst>
                <a:latin typeface="Arial" charset="0"/>
              </a:rPr>
              <a:t>margin;</a:t>
            </a:r>
            <a:r>
              <a:rPr lang="en-US" sz="4000" dirty="0">
                <a:effectLst>
                  <a:outerShdw blurRad="38100" dist="38100" dir="2700000" algn="tl">
                    <a:srgbClr val="000000">
                      <a:alpha val="43137"/>
                    </a:srgbClr>
                  </a:outerShdw>
                </a:effectLst>
                <a:latin typeface="Arial" charset="0"/>
              </a:rPr>
              <a:t/>
            </a:r>
            <a:br>
              <a:rPr lang="en-US" sz="4000" dirty="0">
                <a:effectLst>
                  <a:outerShdw blurRad="38100" dist="38100" dir="2700000" algn="tl">
                    <a:srgbClr val="000000">
                      <a:alpha val="43137"/>
                    </a:srgbClr>
                  </a:outerShdw>
                </a:effectLst>
                <a:latin typeface="Arial" charset="0"/>
              </a:rPr>
            </a:br>
            <a:r>
              <a:rPr lang="en-US" sz="4000" b="1" dirty="0" smtClean="0">
                <a:effectLst>
                  <a:outerShdw blurRad="38100" dist="38100" dir="2700000" algn="tl">
                    <a:srgbClr val="000000">
                      <a:alpha val="43137"/>
                    </a:srgbClr>
                  </a:outerShdw>
                </a:effectLst>
                <a:latin typeface="Arial" charset="0"/>
              </a:rPr>
              <a:t>Exclusive </a:t>
            </a:r>
            <a:r>
              <a:rPr lang="en-US" sz="4000" b="1" dirty="0">
                <a:effectLst>
                  <a:outerShdw blurRad="38100" dist="38100" dir="2700000" algn="tl">
                    <a:srgbClr val="000000">
                      <a:alpha val="43137"/>
                    </a:srgbClr>
                  </a:outerShdw>
                </a:effectLst>
                <a:latin typeface="Arial" charset="0"/>
              </a:rPr>
              <a:t>economic zone</a:t>
            </a:r>
            <a:r>
              <a:rPr lang="en-US" sz="4000" i="1" dirty="0">
                <a:effectLst>
                  <a:outerShdw blurRad="38100" dist="38100" dir="2700000" algn="tl">
                    <a:srgbClr val="000000">
                      <a:alpha val="43137"/>
                    </a:srgbClr>
                  </a:outerShdw>
                </a:effectLst>
                <a:latin typeface="Arial" charset="0"/>
              </a:rPr>
              <a:t>:</a:t>
            </a:r>
            <a:r>
              <a:rPr lang="en-US" sz="4000" dirty="0">
                <a:effectLst>
                  <a:outerShdw blurRad="38100" dist="38100" dir="2700000" algn="tl">
                    <a:srgbClr val="000000">
                      <a:alpha val="43137"/>
                    </a:srgbClr>
                  </a:outerShdw>
                </a:effectLst>
                <a:latin typeface="Arial" charset="0"/>
              </a:rPr>
              <a:t> 200 </a:t>
            </a:r>
            <a:r>
              <a:rPr lang="en-US" sz="4000" dirty="0" err="1">
                <a:effectLst>
                  <a:outerShdw blurRad="38100" dist="38100" dir="2700000" algn="tl">
                    <a:srgbClr val="000000">
                      <a:alpha val="43137"/>
                    </a:srgbClr>
                  </a:outerShdw>
                </a:effectLst>
                <a:latin typeface="Arial" charset="0"/>
              </a:rPr>
              <a:t>nmi</a:t>
            </a:r>
            <a:r>
              <a:rPr lang="en-US" sz="4000" dirty="0">
                <a:effectLst>
                  <a:outerShdw blurRad="38100" dist="38100" dir="2700000" algn="tl">
                    <a:srgbClr val="000000">
                      <a:alpha val="43137"/>
                    </a:srgbClr>
                  </a:outerShdw>
                </a:effectLst>
                <a:latin typeface="Arial" charset="0"/>
              </a:rPr>
              <a:t> (370.4 km)</a:t>
            </a:r>
            <a:br>
              <a:rPr lang="en-US" sz="4000" dirty="0">
                <a:effectLst>
                  <a:outerShdw blurRad="38100" dist="38100" dir="2700000" algn="tl">
                    <a:srgbClr val="000000">
                      <a:alpha val="43137"/>
                    </a:srgbClr>
                  </a:outerShdw>
                </a:effectLst>
                <a:latin typeface="Arial" charset="0"/>
              </a:rPr>
            </a:br>
            <a:r>
              <a:rPr lang="en-US" sz="4000" dirty="0" smtClean="0">
                <a:effectLst>
                  <a:outerShdw blurRad="38100" dist="38100" dir="2700000" algn="tl">
                    <a:srgbClr val="000000">
                      <a:alpha val="43137"/>
                    </a:srgbClr>
                  </a:outerShdw>
                </a:effectLst>
                <a:latin typeface="Arial" charset="0"/>
              </a:rPr>
              <a:t>T</a:t>
            </a:r>
            <a:r>
              <a:rPr lang="en-US" sz="4000" i="1" dirty="0" smtClean="0">
                <a:effectLst>
                  <a:outerShdw blurRad="38100" dist="38100" dir="2700000" algn="tl">
                    <a:srgbClr val="000000">
                      <a:alpha val="43137"/>
                    </a:srgbClr>
                  </a:outerShdw>
                </a:effectLst>
                <a:latin typeface="Arial" charset="0"/>
              </a:rPr>
              <a:t>erritorial </a:t>
            </a:r>
            <a:r>
              <a:rPr lang="en-US" sz="4000" i="1" dirty="0">
                <a:effectLst>
                  <a:outerShdw blurRad="38100" dist="38100" dir="2700000" algn="tl">
                    <a:srgbClr val="000000">
                      <a:alpha val="43137"/>
                    </a:srgbClr>
                  </a:outerShdw>
                </a:effectLst>
                <a:latin typeface="Arial" charset="0"/>
              </a:rPr>
              <a:t>sea:</a:t>
            </a:r>
            <a:r>
              <a:rPr lang="en-US" sz="4000" dirty="0">
                <a:effectLst>
                  <a:outerShdw blurRad="38100" dist="38100" dir="2700000" algn="tl">
                    <a:srgbClr val="000000">
                      <a:alpha val="43137"/>
                    </a:srgbClr>
                  </a:outerShdw>
                </a:effectLst>
                <a:latin typeface="Arial" charset="0"/>
              </a:rPr>
              <a:t> 12 </a:t>
            </a:r>
            <a:r>
              <a:rPr lang="en-US" sz="4000" dirty="0" err="1">
                <a:effectLst>
                  <a:outerShdw blurRad="38100" dist="38100" dir="2700000" algn="tl">
                    <a:srgbClr val="000000">
                      <a:alpha val="43137"/>
                    </a:srgbClr>
                  </a:outerShdw>
                </a:effectLst>
                <a:latin typeface="Arial" charset="0"/>
              </a:rPr>
              <a:t>nmi</a:t>
            </a:r>
            <a:r>
              <a:rPr lang="en-US" sz="4000" dirty="0">
                <a:effectLst>
                  <a:outerShdw blurRad="38100" dist="38100" dir="2700000" algn="tl">
                    <a:srgbClr val="000000">
                      <a:alpha val="43137"/>
                    </a:srgbClr>
                  </a:outerShdw>
                </a:effectLst>
                <a:latin typeface="Arial" charset="0"/>
              </a:rPr>
              <a:t> (22.2 km)</a:t>
            </a:r>
          </a:p>
          <a:p>
            <a:endParaRPr lang="en-US" sz="1600" dirty="0">
              <a:effectLst>
                <a:outerShdw blurRad="38100" dist="38100" dir="2700000" algn="tl">
                  <a:srgbClr val="000000">
                    <a:alpha val="43137"/>
                  </a:srgbClr>
                </a:outerShdw>
              </a:effectLst>
              <a:latin typeface="Arial"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6" name="Rectangle 4"/>
          <p:cNvSpPr>
            <a:spLocks noChangeArrowheads="1"/>
          </p:cNvSpPr>
          <p:nvPr/>
        </p:nvSpPr>
        <p:spPr bwMode="auto">
          <a:xfrm>
            <a:off x="609600" y="21336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defRPr/>
            </a:pPr>
            <a:r>
              <a:rPr lang="en-US" sz="4000" b="1" dirty="0">
                <a:solidFill>
                  <a:srgbClr val="D8601E"/>
                </a:solidFill>
                <a:effectLst>
                  <a:outerShdw blurRad="38100" dist="38100" dir="2700000" algn="tl">
                    <a:srgbClr val="000000"/>
                  </a:outerShdw>
                </a:effectLst>
              </a:rPr>
              <a:t>Geology &amp; Physiographic Settings of Bangladesh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4"/>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defRPr/>
            </a:pPr>
            <a:r>
              <a:rPr lang="en-US" sz="3600" b="1" dirty="0">
                <a:solidFill>
                  <a:srgbClr val="FFFF00"/>
                </a:solidFill>
                <a:effectLst>
                  <a:outerShdw blurRad="38100" dist="38100" dir="2700000" algn="tl">
                    <a:srgbClr val="000000"/>
                  </a:outerShdw>
                </a:effectLst>
              </a:rPr>
              <a:t>The Geology of Bangladesh</a:t>
            </a:r>
          </a:p>
        </p:txBody>
      </p:sp>
      <p:sp>
        <p:nvSpPr>
          <p:cNvPr id="23555" name="Rectangle 5"/>
          <p:cNvSpPr>
            <a:spLocks noChangeArrowheads="1"/>
          </p:cNvSpPr>
          <p:nvPr/>
        </p:nvSpPr>
        <p:spPr bwMode="auto">
          <a:xfrm>
            <a:off x="228600" y="1600200"/>
            <a:ext cx="8915400" cy="5262979"/>
          </a:xfrm>
          <a:prstGeom prst="rect">
            <a:avLst/>
          </a:prstGeom>
          <a:noFill/>
          <a:ln w="9525">
            <a:noFill/>
            <a:miter lim="800000"/>
            <a:headEnd/>
            <a:tailEnd/>
          </a:ln>
          <a:effectLst/>
        </p:spPr>
        <p:txBody>
          <a:bodyPr wrap="square" anchor="ctr">
            <a:spAutoFit/>
          </a:bodyPr>
          <a:lstStyle/>
          <a:p>
            <a:pPr marL="514350" indent="-514350" eaLnBrk="1" hangingPunct="1">
              <a:buFont typeface="Arial" pitchFamily="34" charset="0"/>
              <a:buChar char="•"/>
            </a:pPr>
            <a:r>
              <a:rPr lang="en-US" sz="2800" dirty="0">
                <a:effectLst>
                  <a:outerShdw blurRad="38100" dist="38100" dir="2700000" algn="tl">
                    <a:srgbClr val="000000">
                      <a:alpha val="43137"/>
                    </a:srgbClr>
                  </a:outerShdw>
                </a:effectLst>
                <a:latin typeface="Arial" charset="0"/>
              </a:rPr>
              <a:t>The </a:t>
            </a:r>
            <a:r>
              <a:rPr lang="en-US" sz="2800" b="1" dirty="0">
                <a:effectLst>
                  <a:outerShdw blurRad="38100" dist="38100" dir="2700000" algn="tl">
                    <a:srgbClr val="000000">
                      <a:alpha val="43137"/>
                    </a:srgbClr>
                  </a:outerShdw>
                </a:effectLst>
                <a:latin typeface="Arial" charset="0"/>
              </a:rPr>
              <a:t>geology</a:t>
            </a:r>
            <a:r>
              <a:rPr lang="en-US" sz="2800" dirty="0">
                <a:effectLst>
                  <a:outerShdw blurRad="38100" dist="38100" dir="2700000" algn="tl">
                    <a:srgbClr val="000000">
                      <a:alpha val="43137"/>
                    </a:srgbClr>
                  </a:outerShdw>
                </a:effectLst>
                <a:latin typeface="Arial" charset="0"/>
              </a:rPr>
              <a:t> and </a:t>
            </a:r>
            <a:r>
              <a:rPr lang="en-US" sz="2800" b="1" dirty="0">
                <a:effectLst>
                  <a:outerShdw blurRad="38100" dist="38100" dir="2700000" algn="tl">
                    <a:srgbClr val="000000">
                      <a:alpha val="43137"/>
                    </a:srgbClr>
                  </a:outerShdw>
                </a:effectLst>
                <a:latin typeface="Arial" charset="0"/>
              </a:rPr>
              <a:t>hydrology</a:t>
            </a:r>
            <a:r>
              <a:rPr lang="en-US" sz="2800" dirty="0">
                <a:effectLst>
                  <a:outerShdw blurRad="38100" dist="38100" dir="2700000" algn="tl">
                    <a:srgbClr val="000000">
                      <a:alpha val="43137"/>
                    </a:srgbClr>
                  </a:outerShdw>
                </a:effectLst>
                <a:latin typeface="Arial" charset="0"/>
              </a:rPr>
              <a:t> of Bangladesh is very complicated due to the nature of its underground structures. </a:t>
            </a:r>
            <a:endParaRPr lang="en-US" sz="2800" dirty="0" smtClean="0">
              <a:effectLst>
                <a:outerShdw blurRad="38100" dist="38100" dir="2700000" algn="tl">
                  <a:srgbClr val="000000">
                    <a:alpha val="43137"/>
                  </a:srgbClr>
                </a:outerShdw>
              </a:effectLst>
              <a:latin typeface="Arial" charset="0"/>
            </a:endParaRPr>
          </a:p>
          <a:p>
            <a:pPr marL="514350" indent="-514350" eaLnBrk="1" hangingPunct="1">
              <a:buFont typeface="Arial" pitchFamily="34" charset="0"/>
              <a:buChar char="•"/>
            </a:pPr>
            <a:endParaRPr lang="en-US" sz="2800" dirty="0" smtClean="0">
              <a:effectLst>
                <a:outerShdw blurRad="38100" dist="38100" dir="2700000" algn="tl">
                  <a:srgbClr val="000000">
                    <a:alpha val="43137"/>
                  </a:srgbClr>
                </a:outerShdw>
              </a:effectLst>
              <a:latin typeface="Arial" charset="0"/>
            </a:endParaRPr>
          </a:p>
          <a:p>
            <a:pPr marL="514350" indent="-514350" eaLnBrk="1" hangingPunct="1">
              <a:buFont typeface="Arial" pitchFamily="34" charset="0"/>
              <a:buChar char="•"/>
            </a:pPr>
            <a:r>
              <a:rPr lang="en-US" sz="2800" dirty="0" smtClean="0">
                <a:effectLst>
                  <a:outerShdw blurRad="38100" dist="38100" dir="2700000" algn="tl">
                    <a:srgbClr val="000000">
                      <a:alpha val="43137"/>
                    </a:srgbClr>
                  </a:outerShdw>
                </a:effectLst>
                <a:latin typeface="Arial" charset="0"/>
              </a:rPr>
              <a:t>Multiple </a:t>
            </a:r>
            <a:r>
              <a:rPr lang="en-US" sz="2800" dirty="0">
                <a:effectLst>
                  <a:outerShdw blurRad="38100" dist="38100" dir="2700000" algn="tl">
                    <a:srgbClr val="000000">
                      <a:alpha val="43137"/>
                    </a:srgbClr>
                  </a:outerShdw>
                </a:effectLst>
                <a:latin typeface="Arial" charset="0"/>
              </a:rPr>
              <a:t>layers of Himalayan sediments deposited over tens of millions of years by shifting rivers, tides, and floods. </a:t>
            </a:r>
            <a:endParaRPr lang="en-US" sz="2800" dirty="0" smtClean="0">
              <a:effectLst>
                <a:outerShdw blurRad="38100" dist="38100" dir="2700000" algn="tl">
                  <a:srgbClr val="000000">
                    <a:alpha val="43137"/>
                  </a:srgbClr>
                </a:outerShdw>
              </a:effectLst>
              <a:latin typeface="Arial" charset="0"/>
            </a:endParaRPr>
          </a:p>
          <a:p>
            <a:pPr marL="514350" indent="-514350" eaLnBrk="1" hangingPunct="1">
              <a:buFont typeface="Arial" pitchFamily="34" charset="0"/>
              <a:buChar char="•"/>
            </a:pPr>
            <a:endParaRPr lang="en-US" sz="2800" dirty="0" smtClean="0">
              <a:effectLst>
                <a:outerShdw blurRad="38100" dist="38100" dir="2700000" algn="tl">
                  <a:srgbClr val="000000">
                    <a:alpha val="43137"/>
                  </a:srgbClr>
                </a:outerShdw>
              </a:effectLst>
              <a:latin typeface="Arial" charset="0"/>
            </a:endParaRPr>
          </a:p>
          <a:p>
            <a:pPr marL="514350" indent="-514350" eaLnBrk="1" hangingPunct="1">
              <a:buFont typeface="Arial" pitchFamily="34" charset="0"/>
              <a:buChar char="•"/>
            </a:pPr>
            <a:r>
              <a:rPr lang="en-US" sz="2800" dirty="0" smtClean="0">
                <a:effectLst>
                  <a:outerShdw blurRad="38100" dist="38100" dir="2700000" algn="tl">
                    <a:srgbClr val="000000">
                      <a:alpha val="43137"/>
                    </a:srgbClr>
                  </a:outerShdw>
                </a:effectLst>
                <a:latin typeface="Arial" charset="0"/>
              </a:rPr>
              <a:t>The </a:t>
            </a:r>
            <a:r>
              <a:rPr lang="en-US" sz="2800" dirty="0">
                <a:effectLst>
                  <a:outerShdw blurRad="38100" dist="38100" dir="2700000" algn="tl">
                    <a:srgbClr val="000000">
                      <a:alpha val="43137"/>
                    </a:srgbClr>
                  </a:outerShdw>
                </a:effectLst>
                <a:latin typeface="Arial" charset="0"/>
              </a:rPr>
              <a:t>sediment layer is up to 20 </a:t>
            </a:r>
            <a:r>
              <a:rPr lang="en-US" sz="2800" dirty="0" err="1">
                <a:effectLst>
                  <a:outerShdw blurRad="38100" dist="38100" dir="2700000" algn="tl">
                    <a:srgbClr val="000000">
                      <a:alpha val="43137"/>
                    </a:srgbClr>
                  </a:outerShdw>
                </a:effectLst>
                <a:latin typeface="Arial" charset="0"/>
              </a:rPr>
              <a:t>kilometres</a:t>
            </a:r>
            <a:r>
              <a:rPr lang="en-US" sz="2800" dirty="0">
                <a:effectLst>
                  <a:outerShdw blurRad="38100" dist="38100" dir="2700000" algn="tl">
                    <a:srgbClr val="000000">
                      <a:alpha val="43137"/>
                    </a:srgbClr>
                  </a:outerShdw>
                </a:effectLst>
                <a:latin typeface="Arial" charset="0"/>
              </a:rPr>
              <a:t> thick near the Bay of Bengal. </a:t>
            </a:r>
          </a:p>
          <a:p>
            <a:pPr eaLnBrk="1" hangingPunct="1"/>
            <a:endParaRPr lang="en-US" sz="2800" dirty="0">
              <a:effectLst>
                <a:outerShdw blurRad="38100" dist="38100" dir="2700000" algn="tl">
                  <a:srgbClr val="000000">
                    <a:alpha val="43137"/>
                  </a:srgbClr>
                </a:outerShdw>
              </a:effectLst>
              <a:latin typeface="Arial" charset="0"/>
            </a:endParaRPr>
          </a:p>
          <a:p>
            <a:pPr eaLnBrk="1" hangingPunct="1"/>
            <a:endParaRPr lang="en-US" sz="2800" dirty="0">
              <a:effectLst>
                <a:outerShdw blurRad="38100" dist="38100" dir="2700000" algn="tl">
                  <a:srgbClr val="000000">
                    <a:alpha val="43137"/>
                  </a:srgbClr>
                </a:outerShdw>
              </a:effectLst>
              <a:latin typeface="Arial" charset="0"/>
            </a:endParaRPr>
          </a:p>
        </p:txBody>
      </p:sp>
    </p:spTree>
  </p:cSld>
  <p:clrMapOvr>
    <a:masterClrMapping/>
  </p:clrMapOvr>
</p:sld>
</file>

<file path=ppt/theme/theme1.xml><?xml version="1.0" encoding="utf-8"?>
<a:theme xmlns:a="http://schemas.openxmlformats.org/drawingml/2006/main" name="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Textured</Template>
  <TotalTime>2357</TotalTime>
  <Words>898</Words>
  <Application>Microsoft Office PowerPoint</Application>
  <PresentationFormat>On-screen Show (4:3)</PresentationFormat>
  <Paragraphs>102</Paragraphs>
  <Slides>24</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Tahoma</vt:lpstr>
      <vt:lpstr>Times New Roman</vt:lpstr>
      <vt:lpstr>Verdana</vt:lpstr>
      <vt:lpstr>Wingdings</vt:lpstr>
      <vt:lpstr>Textured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Geographical Setting </vt:lpstr>
      <vt:lpstr>Physiographic Features of Bangladesh</vt:lpstr>
      <vt:lpstr>PowerPoint Presentation</vt:lpstr>
      <vt:lpstr>PowerPoint Presentation</vt:lpstr>
      <vt:lpstr>PowerPoint Presentation</vt:lpstr>
      <vt:lpstr>Physiographic division of Bangladesh</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Islam</cp:lastModifiedBy>
  <cp:revision>173</cp:revision>
  <dcterms:created xsi:type="dcterms:W3CDTF">2010-05-24T18:30:38Z</dcterms:created>
  <dcterms:modified xsi:type="dcterms:W3CDTF">2025-02-19T13:24:51Z</dcterms:modified>
</cp:coreProperties>
</file>